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embeddings/oleObject1.bin" ContentType="application/vnd.openxmlformats-officedocument.oleObject"/>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embeddings/oleObject2.bin" ContentType="application/vnd.openxmlformats-officedocument.oleObject"/>
  <Override PartName="/ppt/tags/tag6.xml" ContentType="application/vnd.openxmlformats-officedocument.presentationml.tags+xml"/>
  <Override PartName="/ppt/embeddings/oleObject3.bin" ContentType="application/vnd.openxmlformats-officedocument.oleObject"/>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embeddings/oleObject4.bin" ContentType="application/vnd.openxmlformats-officedocument.oleObject"/>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ppt/embeddings/oleObject5.bin" ContentType="application/vnd.openxmlformats-officedocument.oleObject"/>
  <Override PartName="/ppt/tags/tag11.xml" ContentType="application/vnd.openxmlformats-officedocument.presentationml.tags+xml"/>
  <Override PartName="/ppt/notesSlides/notesSlide4.xml" ContentType="application/vnd.openxmlformats-officedocument.presentationml.notesSlide+xml"/>
  <Override PartName="/ppt/embeddings/oleObject6.bin" ContentType="application/vnd.openxmlformats-officedocument.oleObject"/>
  <Override PartName="/ppt/tags/tag12.xml" ContentType="application/vnd.openxmlformats-officedocument.presentationml.tags+xml"/>
  <Override PartName="/ppt/notesSlides/notesSlide5.xml" ContentType="application/vnd.openxmlformats-officedocument.presentationml.notesSlide+xml"/>
  <Override PartName="/ppt/embeddings/oleObject7.bin" ContentType="application/vnd.openxmlformats-officedocument.oleObject"/>
  <Override PartName="/ppt/tags/tag13.xml" ContentType="application/vnd.openxmlformats-officedocument.presentationml.tags+xml"/>
  <Override PartName="/ppt/notesSlides/notesSlide6.xml" ContentType="application/vnd.openxmlformats-officedocument.presentationml.notesSlide+xml"/>
  <Override PartName="/ppt/embeddings/oleObject8.bin" ContentType="application/vnd.openxmlformats-officedocument.oleObject"/>
  <Override PartName="/ppt/tags/tag14.xml" ContentType="application/vnd.openxmlformats-officedocument.presentationml.tags+xml"/>
  <Override PartName="/ppt/notesSlides/notesSlide7.xml" ContentType="application/vnd.openxmlformats-officedocument.presentationml.notesSlide+xml"/>
  <Override PartName="/ppt/embeddings/oleObject9.bin" ContentType="application/vnd.openxmlformats-officedocument.oleObject"/>
  <Override PartName="/ppt/tags/tag15.xml" ContentType="application/vnd.openxmlformats-officedocument.presentationml.tags+xml"/>
  <Override PartName="/ppt/notesSlides/notesSlide8.xml" ContentType="application/vnd.openxmlformats-officedocument.presentationml.notesSlide+xml"/>
  <Override PartName="/ppt/embeddings/oleObject10.bin" ContentType="application/vnd.openxmlformats-officedocument.oleObject"/>
  <Override PartName="/ppt/tags/tag16.xml" ContentType="application/vnd.openxmlformats-officedocument.presentationml.tags+xml"/>
  <Override PartName="/ppt/tags/tag17.xml" ContentType="application/vnd.openxmlformats-officedocument.presentationml.tags+xml"/>
  <Override PartName="/ppt/notesSlides/notesSlide9.xml" ContentType="application/vnd.openxmlformats-officedocument.presentationml.notesSlide+xml"/>
  <Override PartName="/ppt/embeddings/oleObject11.bin" ContentType="application/vnd.openxmlformats-officedocument.oleObject"/>
  <Override PartName="/ppt/tags/tag18.xml" ContentType="application/vnd.openxmlformats-officedocument.presentationml.tags+xml"/>
  <Override PartName="/ppt/tags/tag19.xml" ContentType="application/vnd.openxmlformats-officedocument.presentationml.tags+xml"/>
  <Override PartName="/ppt/notesSlides/notesSlide10.xml" ContentType="application/vnd.openxmlformats-officedocument.presentationml.notesSlide+xml"/>
  <Override PartName="/ppt/embeddings/oleObject12.bin" ContentType="application/vnd.openxmlformats-officedocument.oleObject"/>
  <Override PartName="/ppt/notesSlides/notesSlide11.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2.xml" ContentType="application/vnd.openxmlformats-officedocument.presentationml.notesSlide+xml"/>
  <Override PartName="/ppt/embeddings/oleObject13.bin" ContentType="application/vnd.openxmlformats-officedocument.oleObject"/>
  <Override PartName="/ppt/tags/tag22.xml" ContentType="application/vnd.openxmlformats-officedocument.presentationml.tags+xml"/>
  <Override PartName="/ppt/tags/tag23.xml" ContentType="application/vnd.openxmlformats-officedocument.presentationml.tags+xml"/>
  <Override PartName="/ppt/notesSlides/notesSlide13.xml" ContentType="application/vnd.openxmlformats-officedocument.presentationml.notesSlide+xml"/>
  <Override PartName="/ppt/embeddings/oleObject14.bin" ContentType="application/vnd.openxmlformats-officedocument.oleObject"/>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20" r:id="rId1"/>
    <p:sldMasterId id="2147484332" r:id="rId2"/>
  </p:sldMasterIdLst>
  <p:notesMasterIdLst>
    <p:notesMasterId r:id="rId20"/>
  </p:notesMasterIdLst>
  <p:sldIdLst>
    <p:sldId id="270" r:id="rId3"/>
    <p:sldId id="256" r:id="rId4"/>
    <p:sldId id="259" r:id="rId5"/>
    <p:sldId id="260" r:id="rId6"/>
    <p:sldId id="258" r:id="rId7"/>
    <p:sldId id="273" r:id="rId8"/>
    <p:sldId id="274" r:id="rId9"/>
    <p:sldId id="261" r:id="rId10"/>
    <p:sldId id="263" r:id="rId11"/>
    <p:sldId id="271" r:id="rId12"/>
    <p:sldId id="275" r:id="rId13"/>
    <p:sldId id="276" r:id="rId14"/>
    <p:sldId id="267" r:id="rId15"/>
    <p:sldId id="272" r:id="rId16"/>
    <p:sldId id="269" r:id="rId17"/>
    <p:sldId id="266" r:id="rId18"/>
    <p:sldId id="268" r:id="rId19"/>
  </p:sldIdLst>
  <p:sldSz cx="9144000" cy="6858000" type="screen4x3"/>
  <p:notesSz cx="6858000" cy="9144000"/>
  <p:custDataLst>
    <p:tags r:id="rId22"/>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B6D6"/>
    <a:srgbClr val="4E9A35"/>
    <a:srgbClr val="83FF61"/>
    <a:srgbClr val="B6FF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AD1C14-1B7F-4A63-9808-238354BBEA87}" v="3" dt="2020-07-20T07:30:33.630"/>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208" d="100"/>
          <a:sy n="208" d="100"/>
        </p:scale>
        <p:origin x="-2424" y="-11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notesMaster" Target="notesMasters/notesMaster1.xml"/><Relationship Id="rId21" Type="http://schemas.openxmlformats.org/officeDocument/2006/relationships/printerSettings" Target="printerSettings/printerSettings1.bin"/><Relationship Id="rId22" Type="http://schemas.openxmlformats.org/officeDocument/2006/relationships/tags" Target="tags/tag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27" Type="http://schemas.microsoft.com/office/2016/11/relationships/changesInfo" Target="changesInfos/changesInfo1.xml"/><Relationship Id="rId28" Type="http://schemas.microsoft.com/office/2015/10/relationships/revisionInfo" Target="revisionInfo.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 Gallardo Rivilla" userId="566d11ad-ecf6-4c57-a65e-310aacead3ca" providerId="ADAL" clId="{3AAD1C14-1B7F-4A63-9808-238354BBEA87}"/>
    <pc:docChg chg="custSel modSld">
      <pc:chgData name="A. Gallardo Rivilla" userId="566d11ad-ecf6-4c57-a65e-310aacead3ca" providerId="ADAL" clId="{3AAD1C14-1B7F-4A63-9808-238354BBEA87}" dt="2020-07-20T07:30:29.631" v="736" actId="12"/>
      <pc:docMkLst>
        <pc:docMk/>
      </pc:docMkLst>
      <pc:sldChg chg="addSp modSp mod">
        <pc:chgData name="A. Gallardo Rivilla" userId="566d11ad-ecf6-4c57-a65e-310aacead3ca" providerId="ADAL" clId="{3AAD1C14-1B7F-4A63-9808-238354BBEA87}" dt="2020-07-20T07:30:29.631" v="736" actId="12"/>
        <pc:sldMkLst>
          <pc:docMk/>
          <pc:sldMk cId="218454608" sldId="264"/>
        </pc:sldMkLst>
        <pc:spChg chg="add mod">
          <ac:chgData name="A. Gallardo Rivilla" userId="566d11ad-ecf6-4c57-a65e-310aacead3ca" providerId="ADAL" clId="{3AAD1C14-1B7F-4A63-9808-238354BBEA87}" dt="2020-07-20T07:30:29.631" v="736" actId="12"/>
          <ac:spMkLst>
            <pc:docMk/>
            <pc:sldMk cId="218454608" sldId="264"/>
            <ac:spMk id="3" creationId="{2EBF5084-8DAC-4D06-8729-83468B26E7E5}"/>
          </ac:spMkLst>
        </pc:spChg>
        <pc:spChg chg="mod">
          <ac:chgData name="A. Gallardo Rivilla" userId="566d11ad-ecf6-4c57-a65e-310aacead3ca" providerId="ADAL" clId="{3AAD1C14-1B7F-4A63-9808-238354BBEA87}" dt="2020-07-20T07:30:07.280" v="728" actId="1076"/>
          <ac:spMkLst>
            <pc:docMk/>
            <pc:sldMk cId="218454608" sldId="264"/>
            <ac:spMk id="14" creationId="{00000000-0000-0000-0000-000000000000}"/>
          </ac:spMkLst>
        </pc:spChg>
        <pc:picChg chg="mod">
          <ac:chgData name="A. Gallardo Rivilla" userId="566d11ad-ecf6-4c57-a65e-310aacead3ca" providerId="ADAL" clId="{3AAD1C14-1B7F-4A63-9808-238354BBEA87}" dt="2020-07-20T07:30:09.999" v="729" actId="1076"/>
          <ac:picMkLst>
            <pc:docMk/>
            <pc:sldMk cId="218454608" sldId="264"/>
            <ac:picMk id="24" creationId="{00000000-0000-0000-0000-000000000000}"/>
          </ac:picMkLst>
        </pc:pic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F0F659-5163-4E2D-8CD2-B93EB7C38164}" type="datetimeFigureOut">
              <a:rPr lang="es-ES" smtClean="0"/>
              <a:t>21/7/20</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56FEC1A-72C2-4E4D-95BB-4D8F9553BA7D}" type="slidenum">
              <a:rPr lang="es-ES" smtClean="0"/>
              <a:t>‹Nr.›</a:t>
            </a:fld>
            <a:endParaRPr lang="es-ES"/>
          </a:p>
        </p:txBody>
      </p:sp>
    </p:spTree>
    <p:extLst>
      <p:ext uri="{BB962C8B-B14F-4D97-AF65-F5344CB8AC3E}">
        <p14:creationId xmlns:p14="http://schemas.microsoft.com/office/powerpoint/2010/main" val="3320119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a:p>
        </p:txBody>
      </p:sp>
      <p:sp>
        <p:nvSpPr>
          <p:cNvPr id="4" name="3 Marcador de número de diapositiva"/>
          <p:cNvSpPr>
            <a:spLocks noGrp="1"/>
          </p:cNvSpPr>
          <p:nvPr>
            <p:ph type="sldNum" sz="quarter" idx="10"/>
          </p:nvPr>
        </p:nvSpPr>
        <p:spPr/>
        <p:txBody>
          <a:bodyPr/>
          <a:lstStyle/>
          <a:p>
            <a:fld id="{81EBB7CB-A36B-4672-AD11-0E22A4B40D4D}" type="slidenum">
              <a:rPr lang="es-ES" smtClean="0"/>
              <a:t>1</a:t>
            </a:fld>
            <a:endParaRPr lang="es-ES"/>
          </a:p>
        </p:txBody>
      </p:sp>
    </p:spTree>
    <p:extLst>
      <p:ext uri="{BB962C8B-B14F-4D97-AF65-F5344CB8AC3E}">
        <p14:creationId xmlns:p14="http://schemas.microsoft.com/office/powerpoint/2010/main" val="3663676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81EBB7CB-A36B-4672-AD11-0E22A4B40D4D}" type="slidenum">
              <a:rPr lang="es-ES" smtClean="0"/>
              <a:t>14</a:t>
            </a:fld>
            <a:endParaRPr lang="es-ES"/>
          </a:p>
        </p:txBody>
      </p:sp>
    </p:spTree>
    <p:extLst>
      <p:ext uri="{BB962C8B-B14F-4D97-AF65-F5344CB8AC3E}">
        <p14:creationId xmlns:p14="http://schemas.microsoft.com/office/powerpoint/2010/main" val="1690897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356FEC1A-72C2-4E4D-95BB-4D8F9553BA7D}" type="slidenum">
              <a:rPr lang="es-ES" smtClean="0"/>
              <a:t>15</a:t>
            </a:fld>
            <a:endParaRPr lang="es-ES"/>
          </a:p>
        </p:txBody>
      </p:sp>
    </p:spTree>
    <p:extLst>
      <p:ext uri="{BB962C8B-B14F-4D97-AF65-F5344CB8AC3E}">
        <p14:creationId xmlns:p14="http://schemas.microsoft.com/office/powerpoint/2010/main" val="10819391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81EBB7CB-A36B-4672-AD11-0E22A4B40D4D}" type="slidenum">
              <a:rPr lang="es-ES" smtClean="0"/>
              <a:t>16</a:t>
            </a:fld>
            <a:endParaRPr lang="es-ES"/>
          </a:p>
        </p:txBody>
      </p:sp>
    </p:spTree>
    <p:extLst>
      <p:ext uri="{BB962C8B-B14F-4D97-AF65-F5344CB8AC3E}">
        <p14:creationId xmlns:p14="http://schemas.microsoft.com/office/powerpoint/2010/main" val="1690897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81EBB7CB-A36B-4672-AD11-0E22A4B40D4D}" type="slidenum">
              <a:rPr lang="es-ES" smtClean="0"/>
              <a:t>17</a:t>
            </a:fld>
            <a:endParaRPr lang="es-ES"/>
          </a:p>
        </p:txBody>
      </p:sp>
    </p:spTree>
    <p:extLst>
      <p:ext uri="{BB962C8B-B14F-4D97-AF65-F5344CB8AC3E}">
        <p14:creationId xmlns:p14="http://schemas.microsoft.com/office/powerpoint/2010/main" val="2844405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81EBB7CB-A36B-4672-AD11-0E22A4B40D4D}" type="slidenum">
              <a:rPr lang="es-ES" smtClean="0"/>
              <a:t>3</a:t>
            </a:fld>
            <a:endParaRPr lang="es-ES"/>
          </a:p>
        </p:txBody>
      </p:sp>
    </p:spTree>
    <p:extLst>
      <p:ext uri="{BB962C8B-B14F-4D97-AF65-F5344CB8AC3E}">
        <p14:creationId xmlns:p14="http://schemas.microsoft.com/office/powerpoint/2010/main" val="1690897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81EBB7CB-A36B-4672-AD11-0E22A4B40D4D}" type="slidenum">
              <a:rPr lang="es-ES" smtClean="0"/>
              <a:t>4</a:t>
            </a:fld>
            <a:endParaRPr lang="es-ES"/>
          </a:p>
        </p:txBody>
      </p:sp>
    </p:spTree>
    <p:extLst>
      <p:ext uri="{BB962C8B-B14F-4D97-AF65-F5344CB8AC3E}">
        <p14:creationId xmlns:p14="http://schemas.microsoft.com/office/powerpoint/2010/main" val="1690897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356FEC1A-72C2-4E4D-95BB-4D8F9553BA7D}" type="slidenum">
              <a:rPr lang="es-ES" smtClean="0"/>
              <a:t>8</a:t>
            </a:fld>
            <a:endParaRPr lang="es-ES"/>
          </a:p>
        </p:txBody>
      </p:sp>
    </p:spTree>
    <p:extLst>
      <p:ext uri="{BB962C8B-B14F-4D97-AF65-F5344CB8AC3E}">
        <p14:creationId xmlns:p14="http://schemas.microsoft.com/office/powerpoint/2010/main" val="34264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356FEC1A-72C2-4E4D-95BB-4D8F9553BA7D}" type="slidenum">
              <a:rPr lang="es-ES" smtClean="0"/>
              <a:t>9</a:t>
            </a:fld>
            <a:endParaRPr lang="es-ES"/>
          </a:p>
        </p:txBody>
      </p:sp>
    </p:spTree>
    <p:extLst>
      <p:ext uri="{BB962C8B-B14F-4D97-AF65-F5344CB8AC3E}">
        <p14:creationId xmlns:p14="http://schemas.microsoft.com/office/powerpoint/2010/main" val="34264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356FEC1A-72C2-4E4D-95BB-4D8F9553BA7D}" type="slidenum">
              <a:rPr lang="es-ES" smtClean="0"/>
              <a:t>10</a:t>
            </a:fld>
            <a:endParaRPr lang="es-ES"/>
          </a:p>
        </p:txBody>
      </p:sp>
    </p:spTree>
    <p:extLst>
      <p:ext uri="{BB962C8B-B14F-4D97-AF65-F5344CB8AC3E}">
        <p14:creationId xmlns:p14="http://schemas.microsoft.com/office/powerpoint/2010/main" val="34264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356FEC1A-72C2-4E4D-95BB-4D8F9553BA7D}" type="slidenum">
              <a:rPr lang="es-ES" smtClean="0"/>
              <a:t>11</a:t>
            </a:fld>
            <a:endParaRPr lang="es-ES"/>
          </a:p>
        </p:txBody>
      </p:sp>
    </p:spTree>
    <p:extLst>
      <p:ext uri="{BB962C8B-B14F-4D97-AF65-F5344CB8AC3E}">
        <p14:creationId xmlns:p14="http://schemas.microsoft.com/office/powerpoint/2010/main" val="882566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356FEC1A-72C2-4E4D-95BB-4D8F9553BA7D}" type="slidenum">
              <a:rPr lang="es-ES" smtClean="0"/>
              <a:t>12</a:t>
            </a:fld>
            <a:endParaRPr lang="es-ES"/>
          </a:p>
        </p:txBody>
      </p:sp>
    </p:spTree>
    <p:extLst>
      <p:ext uri="{BB962C8B-B14F-4D97-AF65-F5344CB8AC3E}">
        <p14:creationId xmlns:p14="http://schemas.microsoft.com/office/powerpoint/2010/main" val="3859476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81EBB7CB-A36B-4672-AD11-0E22A4B40D4D}" type="slidenum">
              <a:rPr lang="es-ES" smtClean="0"/>
              <a:t>13</a:t>
            </a:fld>
            <a:endParaRPr lang="es-ES"/>
          </a:p>
        </p:txBody>
      </p:sp>
    </p:spTree>
    <p:extLst>
      <p:ext uri="{BB962C8B-B14F-4D97-AF65-F5344CB8AC3E}">
        <p14:creationId xmlns:p14="http://schemas.microsoft.com/office/powerpoint/2010/main" val="1690897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s-ES"/>
              <a:t>Haga clic para modificar el estilo de título del patrón</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a:t>Haga clic para modificar el estilo de subtítulo del patrón</a:t>
            </a:r>
            <a:endParaRPr kumimoji="0" lang="en-US"/>
          </a:p>
        </p:txBody>
      </p:sp>
      <p:sp>
        <p:nvSpPr>
          <p:cNvPr id="30" name="Date Placeholder 29"/>
          <p:cNvSpPr>
            <a:spLocks noGrp="1"/>
          </p:cNvSpPr>
          <p:nvPr>
            <p:ph type="dt" sz="half" idx="10"/>
          </p:nvPr>
        </p:nvSpPr>
        <p:spPr/>
        <p:txBody>
          <a:bodyPr/>
          <a:lstStyle/>
          <a:p>
            <a:fld id="{AB28A736-DD27-4662-A6FA-D7F2279B3441}" type="datetimeFigureOut">
              <a:rPr lang="es-ES" smtClean="0"/>
              <a:t>21/7/20</a:t>
            </a:fld>
            <a:endParaRPr lang="es-ES"/>
          </a:p>
        </p:txBody>
      </p:sp>
      <p:sp>
        <p:nvSpPr>
          <p:cNvPr id="19" name="Footer Placeholder 18"/>
          <p:cNvSpPr>
            <a:spLocks noGrp="1"/>
          </p:cNvSpPr>
          <p:nvPr>
            <p:ph type="ftr" sz="quarter" idx="11"/>
          </p:nvPr>
        </p:nvSpPr>
        <p:spPr/>
        <p:txBody>
          <a:bodyPr/>
          <a:lstStyle/>
          <a:p>
            <a:endParaRPr lang="es-ES"/>
          </a:p>
        </p:txBody>
      </p:sp>
      <p:sp>
        <p:nvSpPr>
          <p:cNvPr id="27" name="Slide Number Placeholder 26"/>
          <p:cNvSpPr>
            <a:spLocks noGrp="1"/>
          </p:cNvSpPr>
          <p:nvPr>
            <p:ph type="sldNum" sz="quarter" idx="12"/>
          </p:nvPr>
        </p:nvSpPr>
        <p:spPr/>
        <p:txBody>
          <a:bodyPr/>
          <a:lstStyle/>
          <a:p>
            <a:fld id="{B4E36A81-5F9A-4D9E-8168-7E074D87C203}" type="slidenum">
              <a:rPr lang="es-ES" smtClean="0"/>
              <a:t>‹Nr.›</a:t>
            </a:fld>
            <a:endParaRPr lang="es-ES"/>
          </a:p>
        </p:txBody>
      </p:sp>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s-ES"/>
              <a:t>Haga clic para modificar el estilo de título del patrón</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Date Placeholder 3"/>
          <p:cNvSpPr>
            <a:spLocks noGrp="1"/>
          </p:cNvSpPr>
          <p:nvPr>
            <p:ph type="dt" sz="half" idx="10"/>
          </p:nvPr>
        </p:nvSpPr>
        <p:spPr/>
        <p:txBody>
          <a:bodyPr/>
          <a:lstStyle/>
          <a:p>
            <a:fld id="{AB28A736-DD27-4662-A6FA-D7F2279B3441}" type="datetimeFigureOut">
              <a:rPr lang="es-ES" smtClean="0"/>
              <a:t>21/7/20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4E36A81-5F9A-4D9E-8168-7E074D87C203}" type="slidenum">
              <a:rPr lang="es-ES" smtClean="0"/>
              <a:t>‹Nr.›</a:t>
            </a:fld>
            <a:endParaRPr lang="es-ES"/>
          </a:p>
        </p:txBody>
      </p:sp>
    </p:spTree>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s-ES"/>
              <a:t>Haga clic para modificar el estilo de título del patrón</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Date Placeholder 3"/>
          <p:cNvSpPr>
            <a:spLocks noGrp="1"/>
          </p:cNvSpPr>
          <p:nvPr>
            <p:ph type="dt" sz="half" idx="10"/>
          </p:nvPr>
        </p:nvSpPr>
        <p:spPr/>
        <p:txBody>
          <a:bodyPr/>
          <a:lstStyle/>
          <a:p>
            <a:fld id="{AB28A736-DD27-4662-A6FA-D7F2279B3441}" type="datetimeFigureOut">
              <a:rPr lang="es-ES" smtClean="0"/>
              <a:t>21/7/20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4E36A81-5F9A-4D9E-8168-7E074D87C203}" type="slidenum">
              <a:rPr lang="es-ES" smtClean="0"/>
              <a:t>‹Nr.›</a:t>
            </a:fld>
            <a:endParaRPr lang="es-ES"/>
          </a:p>
        </p:txBody>
      </p:sp>
    </p:spTree>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43000" y="1122363"/>
            <a:ext cx="6858000" cy="2387600"/>
          </a:xfrm>
        </p:spPr>
        <p:txBody>
          <a:bodyPr anchor="b"/>
          <a:lstStyle>
            <a:lvl1pPr algn="ctr">
              <a:defRPr sz="6000"/>
            </a:lvl1pPr>
          </a:lstStyle>
          <a:p>
            <a:r>
              <a:rPr lang="es-ES" smtClean="0"/>
              <a:t>Haga clic para modificar el estilo de título del patrón</a:t>
            </a:r>
            <a:endParaRPr lang="en-GB"/>
          </a:p>
        </p:txBody>
      </p:sp>
      <p:sp>
        <p:nvSpPr>
          <p:cNvPr id="3" name="Subtítulo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n-GB"/>
          </a:p>
        </p:txBody>
      </p:sp>
      <p:sp>
        <p:nvSpPr>
          <p:cNvPr id="4" name="Marcador de fecha 3"/>
          <p:cNvSpPr>
            <a:spLocks noGrp="1"/>
          </p:cNvSpPr>
          <p:nvPr>
            <p:ph type="dt" sz="half" idx="10"/>
          </p:nvPr>
        </p:nvSpPr>
        <p:spPr/>
        <p:txBody>
          <a:bodyPr/>
          <a:lstStyle/>
          <a:p>
            <a:fld id="{02DEBDB9-0B2A-4F6C-B2EE-AC075F232198}" type="datetimeFigureOut">
              <a:rPr lang="en-GB" smtClean="0"/>
              <a:t>21/7/20</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804FDB65-8EE8-43B4-819A-94E02FC89E30}" type="slidenum">
              <a:rPr lang="en-GB" smtClean="0"/>
              <a:t>‹Nr.›</a:t>
            </a:fld>
            <a:endParaRPr lang="en-GB"/>
          </a:p>
        </p:txBody>
      </p:sp>
    </p:spTree>
    <p:extLst>
      <p:ext uri="{BB962C8B-B14F-4D97-AF65-F5344CB8AC3E}">
        <p14:creationId xmlns:p14="http://schemas.microsoft.com/office/powerpoint/2010/main" val="144447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GB"/>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Marcador de fecha 3"/>
          <p:cNvSpPr>
            <a:spLocks noGrp="1"/>
          </p:cNvSpPr>
          <p:nvPr>
            <p:ph type="dt" sz="half" idx="10"/>
          </p:nvPr>
        </p:nvSpPr>
        <p:spPr/>
        <p:txBody>
          <a:bodyPr/>
          <a:lstStyle/>
          <a:p>
            <a:fld id="{02DEBDB9-0B2A-4F6C-B2EE-AC075F232198}" type="datetimeFigureOut">
              <a:rPr lang="en-GB" smtClean="0"/>
              <a:t>21/7/20</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804FDB65-8EE8-43B4-819A-94E02FC89E30}" type="slidenum">
              <a:rPr lang="en-GB" smtClean="0"/>
              <a:t>‹Nr.›</a:t>
            </a:fld>
            <a:endParaRPr lang="en-GB"/>
          </a:p>
        </p:txBody>
      </p:sp>
    </p:spTree>
    <p:extLst>
      <p:ext uri="{BB962C8B-B14F-4D97-AF65-F5344CB8AC3E}">
        <p14:creationId xmlns:p14="http://schemas.microsoft.com/office/powerpoint/2010/main" val="3837677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709738"/>
            <a:ext cx="7886700" cy="2852737"/>
          </a:xfrm>
        </p:spPr>
        <p:txBody>
          <a:bodyPr anchor="b"/>
          <a:lstStyle>
            <a:lvl1pPr>
              <a:defRPr sz="6000"/>
            </a:lvl1pPr>
          </a:lstStyle>
          <a:p>
            <a:r>
              <a:rPr lang="es-ES" smtClean="0"/>
              <a:t>Haga clic para modificar el estilo de título del patrón</a:t>
            </a:r>
            <a:endParaRPr lang="en-GB"/>
          </a:p>
        </p:txBody>
      </p:sp>
      <p:sp>
        <p:nvSpPr>
          <p:cNvPr id="3" name="Marcador de texto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02DEBDB9-0B2A-4F6C-B2EE-AC075F232198}" type="datetimeFigureOut">
              <a:rPr lang="en-GB" smtClean="0"/>
              <a:t>21/7/20</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804FDB65-8EE8-43B4-819A-94E02FC89E30}" type="slidenum">
              <a:rPr lang="en-GB" smtClean="0"/>
              <a:t>‹Nr.›</a:t>
            </a:fld>
            <a:endParaRPr lang="en-GB"/>
          </a:p>
        </p:txBody>
      </p:sp>
    </p:spTree>
    <p:extLst>
      <p:ext uri="{BB962C8B-B14F-4D97-AF65-F5344CB8AC3E}">
        <p14:creationId xmlns:p14="http://schemas.microsoft.com/office/powerpoint/2010/main" val="16157811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GB"/>
          </a:p>
        </p:txBody>
      </p:sp>
      <p:sp>
        <p:nvSpPr>
          <p:cNvPr id="3" name="Marcador de contenido 2"/>
          <p:cNvSpPr>
            <a:spLocks noGrp="1"/>
          </p:cNvSpPr>
          <p:nvPr>
            <p:ph sz="half" idx="1"/>
          </p:nvPr>
        </p:nvSpPr>
        <p:spPr>
          <a:xfrm>
            <a:off x="628650" y="1825625"/>
            <a:ext cx="386715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Marcador de contenido 3"/>
          <p:cNvSpPr>
            <a:spLocks noGrp="1"/>
          </p:cNvSpPr>
          <p:nvPr>
            <p:ph sz="half" idx="2"/>
          </p:nvPr>
        </p:nvSpPr>
        <p:spPr>
          <a:xfrm>
            <a:off x="4648200" y="1825625"/>
            <a:ext cx="386715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5" name="Marcador de fecha 4"/>
          <p:cNvSpPr>
            <a:spLocks noGrp="1"/>
          </p:cNvSpPr>
          <p:nvPr>
            <p:ph type="dt" sz="half" idx="10"/>
          </p:nvPr>
        </p:nvSpPr>
        <p:spPr/>
        <p:txBody>
          <a:bodyPr/>
          <a:lstStyle/>
          <a:p>
            <a:fld id="{02DEBDB9-0B2A-4F6C-B2EE-AC075F232198}" type="datetimeFigureOut">
              <a:rPr lang="en-GB" smtClean="0"/>
              <a:t>21/7/20</a:t>
            </a:fld>
            <a:endParaRPr lang="en-GB"/>
          </a:p>
        </p:txBody>
      </p:sp>
      <p:sp>
        <p:nvSpPr>
          <p:cNvPr id="6" name="Marcador de pie de página 5"/>
          <p:cNvSpPr>
            <a:spLocks noGrp="1"/>
          </p:cNvSpPr>
          <p:nvPr>
            <p:ph type="ftr" sz="quarter" idx="11"/>
          </p:nvPr>
        </p:nvSpPr>
        <p:spPr/>
        <p:txBody>
          <a:bodyPr/>
          <a:lstStyle/>
          <a:p>
            <a:endParaRPr lang="en-GB"/>
          </a:p>
        </p:txBody>
      </p:sp>
      <p:sp>
        <p:nvSpPr>
          <p:cNvPr id="7" name="Marcador de número de diapositiva 6"/>
          <p:cNvSpPr>
            <a:spLocks noGrp="1"/>
          </p:cNvSpPr>
          <p:nvPr>
            <p:ph type="sldNum" sz="quarter" idx="12"/>
          </p:nvPr>
        </p:nvSpPr>
        <p:spPr/>
        <p:txBody>
          <a:bodyPr/>
          <a:lstStyle/>
          <a:p>
            <a:fld id="{804FDB65-8EE8-43B4-819A-94E02FC89E30}" type="slidenum">
              <a:rPr lang="en-GB" smtClean="0"/>
              <a:t>‹Nr.›</a:t>
            </a:fld>
            <a:endParaRPr lang="en-GB"/>
          </a:p>
        </p:txBody>
      </p:sp>
    </p:spTree>
    <p:extLst>
      <p:ext uri="{BB962C8B-B14F-4D97-AF65-F5344CB8AC3E}">
        <p14:creationId xmlns:p14="http://schemas.microsoft.com/office/powerpoint/2010/main" val="28146521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30238" y="365125"/>
            <a:ext cx="7886700" cy="1325563"/>
          </a:xfrm>
        </p:spPr>
        <p:txBody>
          <a:bodyPr/>
          <a:lstStyle/>
          <a:p>
            <a:r>
              <a:rPr lang="es-ES" smtClean="0"/>
              <a:t>Haga clic para modificar el estilo de título del patrón</a:t>
            </a:r>
            <a:endParaRPr lang="en-GB"/>
          </a:p>
        </p:txBody>
      </p:sp>
      <p:sp>
        <p:nvSpPr>
          <p:cNvPr id="3" name="Marcador de texto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630238" y="2505075"/>
            <a:ext cx="386873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5" name="Marcador de texto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4629150" y="2505075"/>
            <a:ext cx="38877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7" name="Marcador de fecha 6"/>
          <p:cNvSpPr>
            <a:spLocks noGrp="1"/>
          </p:cNvSpPr>
          <p:nvPr>
            <p:ph type="dt" sz="half" idx="10"/>
          </p:nvPr>
        </p:nvSpPr>
        <p:spPr/>
        <p:txBody>
          <a:bodyPr/>
          <a:lstStyle/>
          <a:p>
            <a:fld id="{02DEBDB9-0B2A-4F6C-B2EE-AC075F232198}" type="datetimeFigureOut">
              <a:rPr lang="en-GB" smtClean="0"/>
              <a:t>21/7/20</a:t>
            </a:fld>
            <a:endParaRPr lang="en-GB"/>
          </a:p>
        </p:txBody>
      </p:sp>
      <p:sp>
        <p:nvSpPr>
          <p:cNvPr id="8" name="Marcador de pie de página 7"/>
          <p:cNvSpPr>
            <a:spLocks noGrp="1"/>
          </p:cNvSpPr>
          <p:nvPr>
            <p:ph type="ftr" sz="quarter" idx="11"/>
          </p:nvPr>
        </p:nvSpPr>
        <p:spPr/>
        <p:txBody>
          <a:bodyPr/>
          <a:lstStyle/>
          <a:p>
            <a:endParaRPr lang="en-GB"/>
          </a:p>
        </p:txBody>
      </p:sp>
      <p:sp>
        <p:nvSpPr>
          <p:cNvPr id="9" name="Marcador de número de diapositiva 8"/>
          <p:cNvSpPr>
            <a:spLocks noGrp="1"/>
          </p:cNvSpPr>
          <p:nvPr>
            <p:ph type="sldNum" sz="quarter" idx="12"/>
          </p:nvPr>
        </p:nvSpPr>
        <p:spPr/>
        <p:txBody>
          <a:bodyPr/>
          <a:lstStyle/>
          <a:p>
            <a:fld id="{804FDB65-8EE8-43B4-819A-94E02FC89E30}" type="slidenum">
              <a:rPr lang="en-GB" smtClean="0"/>
              <a:t>‹Nr.›</a:t>
            </a:fld>
            <a:endParaRPr lang="en-GB"/>
          </a:p>
        </p:txBody>
      </p:sp>
    </p:spTree>
    <p:extLst>
      <p:ext uri="{BB962C8B-B14F-4D97-AF65-F5344CB8AC3E}">
        <p14:creationId xmlns:p14="http://schemas.microsoft.com/office/powerpoint/2010/main" val="28750353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GB"/>
          </a:p>
        </p:txBody>
      </p:sp>
      <p:sp>
        <p:nvSpPr>
          <p:cNvPr id="3" name="Marcador de fecha 2"/>
          <p:cNvSpPr>
            <a:spLocks noGrp="1"/>
          </p:cNvSpPr>
          <p:nvPr>
            <p:ph type="dt" sz="half" idx="10"/>
          </p:nvPr>
        </p:nvSpPr>
        <p:spPr/>
        <p:txBody>
          <a:bodyPr/>
          <a:lstStyle/>
          <a:p>
            <a:fld id="{02DEBDB9-0B2A-4F6C-B2EE-AC075F232198}" type="datetimeFigureOut">
              <a:rPr lang="en-GB" smtClean="0"/>
              <a:t>21/7/20</a:t>
            </a:fld>
            <a:endParaRPr lang="en-GB"/>
          </a:p>
        </p:txBody>
      </p:sp>
      <p:sp>
        <p:nvSpPr>
          <p:cNvPr id="4" name="Marcador de pie de página 3"/>
          <p:cNvSpPr>
            <a:spLocks noGrp="1"/>
          </p:cNvSpPr>
          <p:nvPr>
            <p:ph type="ftr" sz="quarter" idx="11"/>
          </p:nvPr>
        </p:nvSpPr>
        <p:spPr/>
        <p:txBody>
          <a:bodyPr/>
          <a:lstStyle/>
          <a:p>
            <a:endParaRPr lang="en-GB"/>
          </a:p>
        </p:txBody>
      </p:sp>
      <p:sp>
        <p:nvSpPr>
          <p:cNvPr id="5" name="Marcador de número de diapositiva 4"/>
          <p:cNvSpPr>
            <a:spLocks noGrp="1"/>
          </p:cNvSpPr>
          <p:nvPr>
            <p:ph type="sldNum" sz="quarter" idx="12"/>
          </p:nvPr>
        </p:nvSpPr>
        <p:spPr/>
        <p:txBody>
          <a:bodyPr/>
          <a:lstStyle/>
          <a:p>
            <a:fld id="{804FDB65-8EE8-43B4-819A-94E02FC89E30}" type="slidenum">
              <a:rPr lang="en-GB" smtClean="0"/>
              <a:t>‹Nr.›</a:t>
            </a:fld>
            <a:endParaRPr lang="en-GB"/>
          </a:p>
        </p:txBody>
      </p:sp>
    </p:spTree>
    <p:extLst>
      <p:ext uri="{BB962C8B-B14F-4D97-AF65-F5344CB8AC3E}">
        <p14:creationId xmlns:p14="http://schemas.microsoft.com/office/powerpoint/2010/main" val="23845137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02DEBDB9-0B2A-4F6C-B2EE-AC075F232198}" type="datetimeFigureOut">
              <a:rPr lang="en-GB" smtClean="0"/>
              <a:t>21/7/20</a:t>
            </a:fld>
            <a:endParaRPr lang="en-GB"/>
          </a:p>
        </p:txBody>
      </p:sp>
      <p:sp>
        <p:nvSpPr>
          <p:cNvPr id="3" name="Marcador de pie de página 2"/>
          <p:cNvSpPr>
            <a:spLocks noGrp="1"/>
          </p:cNvSpPr>
          <p:nvPr>
            <p:ph type="ftr" sz="quarter" idx="11"/>
          </p:nvPr>
        </p:nvSpPr>
        <p:spPr/>
        <p:txBody>
          <a:bodyPr/>
          <a:lstStyle/>
          <a:p>
            <a:endParaRPr lang="en-GB"/>
          </a:p>
        </p:txBody>
      </p:sp>
      <p:sp>
        <p:nvSpPr>
          <p:cNvPr id="4" name="Marcador de número de diapositiva 3"/>
          <p:cNvSpPr>
            <a:spLocks noGrp="1"/>
          </p:cNvSpPr>
          <p:nvPr>
            <p:ph type="sldNum" sz="quarter" idx="12"/>
          </p:nvPr>
        </p:nvSpPr>
        <p:spPr/>
        <p:txBody>
          <a:bodyPr/>
          <a:lstStyle/>
          <a:p>
            <a:fld id="{804FDB65-8EE8-43B4-819A-94E02FC89E30}" type="slidenum">
              <a:rPr lang="en-GB" smtClean="0"/>
              <a:t>‹Nr.›</a:t>
            </a:fld>
            <a:endParaRPr lang="en-GB"/>
          </a:p>
        </p:txBody>
      </p:sp>
    </p:spTree>
    <p:extLst>
      <p:ext uri="{BB962C8B-B14F-4D97-AF65-F5344CB8AC3E}">
        <p14:creationId xmlns:p14="http://schemas.microsoft.com/office/powerpoint/2010/main" val="11420813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p:spPr>
        <p:txBody>
          <a:bodyPr anchor="b"/>
          <a:lstStyle>
            <a:lvl1pPr>
              <a:defRPr sz="3200"/>
            </a:lvl1pPr>
          </a:lstStyle>
          <a:p>
            <a:r>
              <a:rPr lang="es-ES" smtClean="0"/>
              <a:t>Haga clic para modificar el estilo de título del patrón</a:t>
            </a:r>
            <a:endParaRPr lang="en-GB"/>
          </a:p>
        </p:txBody>
      </p:sp>
      <p:sp>
        <p:nvSpPr>
          <p:cNvPr id="3" name="Marcador de contenido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Marcador de tex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02DEBDB9-0B2A-4F6C-B2EE-AC075F232198}" type="datetimeFigureOut">
              <a:rPr lang="en-GB" smtClean="0"/>
              <a:t>21/7/20</a:t>
            </a:fld>
            <a:endParaRPr lang="en-GB"/>
          </a:p>
        </p:txBody>
      </p:sp>
      <p:sp>
        <p:nvSpPr>
          <p:cNvPr id="6" name="Marcador de pie de página 5"/>
          <p:cNvSpPr>
            <a:spLocks noGrp="1"/>
          </p:cNvSpPr>
          <p:nvPr>
            <p:ph type="ftr" sz="quarter" idx="11"/>
          </p:nvPr>
        </p:nvSpPr>
        <p:spPr/>
        <p:txBody>
          <a:bodyPr/>
          <a:lstStyle/>
          <a:p>
            <a:endParaRPr lang="en-GB"/>
          </a:p>
        </p:txBody>
      </p:sp>
      <p:sp>
        <p:nvSpPr>
          <p:cNvPr id="7" name="Marcador de número de diapositiva 6"/>
          <p:cNvSpPr>
            <a:spLocks noGrp="1"/>
          </p:cNvSpPr>
          <p:nvPr>
            <p:ph type="sldNum" sz="quarter" idx="12"/>
          </p:nvPr>
        </p:nvSpPr>
        <p:spPr/>
        <p:txBody>
          <a:bodyPr/>
          <a:lstStyle/>
          <a:p>
            <a:fld id="{804FDB65-8EE8-43B4-819A-94E02FC89E30}" type="slidenum">
              <a:rPr lang="en-GB" smtClean="0"/>
              <a:t>‹Nr.›</a:t>
            </a:fld>
            <a:endParaRPr lang="en-GB"/>
          </a:p>
        </p:txBody>
      </p:sp>
    </p:spTree>
    <p:extLst>
      <p:ext uri="{BB962C8B-B14F-4D97-AF65-F5344CB8AC3E}">
        <p14:creationId xmlns:p14="http://schemas.microsoft.com/office/powerpoint/2010/main" val="799867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s-ES"/>
              <a:t>Haga clic para modificar el estilo de título del patrón</a:t>
            </a:r>
            <a:endParaRPr kumimoji="0" lang="en-US"/>
          </a:p>
        </p:txBody>
      </p:sp>
      <p:sp>
        <p:nvSpPr>
          <p:cNvPr id="3" name="Content Placeholder 2"/>
          <p:cNvSpPr>
            <a:spLocks noGrp="1"/>
          </p:cNvSpPr>
          <p:nvPr>
            <p:ph idx="1"/>
          </p:nvPr>
        </p:nvSpPr>
        <p:spPr/>
        <p:txBody>
          <a:body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Date Placeholder 3"/>
          <p:cNvSpPr>
            <a:spLocks noGrp="1"/>
          </p:cNvSpPr>
          <p:nvPr>
            <p:ph type="dt" sz="half" idx="10"/>
          </p:nvPr>
        </p:nvSpPr>
        <p:spPr/>
        <p:txBody>
          <a:bodyPr/>
          <a:lstStyle/>
          <a:p>
            <a:fld id="{AB28A736-DD27-4662-A6FA-D7F2279B3441}" type="datetimeFigureOut">
              <a:rPr lang="es-ES" smtClean="0"/>
              <a:t>21/7/20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4E36A81-5F9A-4D9E-8168-7E074D87C203}" type="slidenum">
              <a:rPr lang="es-ES" smtClean="0"/>
              <a:t>‹Nr.›</a:t>
            </a:fld>
            <a:endParaRPr lang="es-ES"/>
          </a:p>
        </p:txBody>
      </p:sp>
    </p:spTree>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p:spPr>
        <p:txBody>
          <a:bodyPr anchor="b"/>
          <a:lstStyle>
            <a:lvl1pPr>
              <a:defRPr sz="3200"/>
            </a:lvl1pPr>
          </a:lstStyle>
          <a:p>
            <a:r>
              <a:rPr lang="es-ES" smtClean="0"/>
              <a:t>Haga clic para modificar el estilo de título del patrón</a:t>
            </a:r>
            <a:endParaRPr lang="en-GB"/>
          </a:p>
        </p:txBody>
      </p:sp>
      <p:sp>
        <p:nvSpPr>
          <p:cNvPr id="3" name="Marcador de posición de imagen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Marcador de tex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02DEBDB9-0B2A-4F6C-B2EE-AC075F232198}" type="datetimeFigureOut">
              <a:rPr lang="en-GB" smtClean="0"/>
              <a:t>21/7/20</a:t>
            </a:fld>
            <a:endParaRPr lang="en-GB"/>
          </a:p>
        </p:txBody>
      </p:sp>
      <p:sp>
        <p:nvSpPr>
          <p:cNvPr id="6" name="Marcador de pie de página 5"/>
          <p:cNvSpPr>
            <a:spLocks noGrp="1"/>
          </p:cNvSpPr>
          <p:nvPr>
            <p:ph type="ftr" sz="quarter" idx="11"/>
          </p:nvPr>
        </p:nvSpPr>
        <p:spPr/>
        <p:txBody>
          <a:bodyPr/>
          <a:lstStyle/>
          <a:p>
            <a:endParaRPr lang="en-GB"/>
          </a:p>
        </p:txBody>
      </p:sp>
      <p:sp>
        <p:nvSpPr>
          <p:cNvPr id="7" name="Marcador de número de diapositiva 6"/>
          <p:cNvSpPr>
            <a:spLocks noGrp="1"/>
          </p:cNvSpPr>
          <p:nvPr>
            <p:ph type="sldNum" sz="quarter" idx="12"/>
          </p:nvPr>
        </p:nvSpPr>
        <p:spPr/>
        <p:txBody>
          <a:bodyPr/>
          <a:lstStyle/>
          <a:p>
            <a:fld id="{804FDB65-8EE8-43B4-819A-94E02FC89E30}" type="slidenum">
              <a:rPr lang="en-GB" smtClean="0"/>
              <a:t>‹Nr.›</a:t>
            </a:fld>
            <a:endParaRPr lang="en-GB"/>
          </a:p>
        </p:txBody>
      </p:sp>
    </p:spTree>
    <p:extLst>
      <p:ext uri="{BB962C8B-B14F-4D97-AF65-F5344CB8AC3E}">
        <p14:creationId xmlns:p14="http://schemas.microsoft.com/office/powerpoint/2010/main" val="2940948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GB"/>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Marcador de fecha 3"/>
          <p:cNvSpPr>
            <a:spLocks noGrp="1"/>
          </p:cNvSpPr>
          <p:nvPr>
            <p:ph type="dt" sz="half" idx="10"/>
          </p:nvPr>
        </p:nvSpPr>
        <p:spPr/>
        <p:txBody>
          <a:bodyPr/>
          <a:lstStyle/>
          <a:p>
            <a:fld id="{02DEBDB9-0B2A-4F6C-B2EE-AC075F232198}" type="datetimeFigureOut">
              <a:rPr lang="en-GB" smtClean="0"/>
              <a:t>21/7/20</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804FDB65-8EE8-43B4-819A-94E02FC89E30}" type="slidenum">
              <a:rPr lang="en-GB" smtClean="0"/>
              <a:t>‹Nr.›</a:t>
            </a:fld>
            <a:endParaRPr lang="en-GB"/>
          </a:p>
        </p:txBody>
      </p:sp>
    </p:spTree>
    <p:extLst>
      <p:ext uri="{BB962C8B-B14F-4D97-AF65-F5344CB8AC3E}">
        <p14:creationId xmlns:p14="http://schemas.microsoft.com/office/powerpoint/2010/main" val="1901902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5" y="365125"/>
            <a:ext cx="1971675" cy="5811838"/>
          </a:xfrm>
        </p:spPr>
        <p:txBody>
          <a:bodyPr vert="eaVert"/>
          <a:lstStyle/>
          <a:p>
            <a:r>
              <a:rPr lang="es-ES" smtClean="0"/>
              <a:t>Haga clic para modificar el estilo de título del patrón</a:t>
            </a:r>
            <a:endParaRPr lang="en-GB"/>
          </a:p>
        </p:txBody>
      </p:sp>
      <p:sp>
        <p:nvSpPr>
          <p:cNvPr id="3" name="Marcador de texto vertical 2"/>
          <p:cNvSpPr>
            <a:spLocks noGrp="1"/>
          </p:cNvSpPr>
          <p:nvPr>
            <p:ph type="body" orient="vert" idx="1"/>
          </p:nvPr>
        </p:nvSpPr>
        <p:spPr>
          <a:xfrm>
            <a:off x="628650" y="365125"/>
            <a:ext cx="5762625"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Marcador de fecha 3"/>
          <p:cNvSpPr>
            <a:spLocks noGrp="1"/>
          </p:cNvSpPr>
          <p:nvPr>
            <p:ph type="dt" sz="half" idx="10"/>
          </p:nvPr>
        </p:nvSpPr>
        <p:spPr/>
        <p:txBody>
          <a:bodyPr/>
          <a:lstStyle/>
          <a:p>
            <a:fld id="{02DEBDB9-0B2A-4F6C-B2EE-AC075F232198}" type="datetimeFigureOut">
              <a:rPr lang="en-GB" smtClean="0"/>
              <a:t>21/7/20</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804FDB65-8EE8-43B4-819A-94E02FC89E30}" type="slidenum">
              <a:rPr lang="en-GB" smtClean="0"/>
              <a:t>‹Nr.›</a:t>
            </a:fld>
            <a:endParaRPr lang="en-GB"/>
          </a:p>
        </p:txBody>
      </p:sp>
    </p:spTree>
    <p:extLst>
      <p:ext uri="{BB962C8B-B14F-4D97-AF65-F5344CB8AC3E}">
        <p14:creationId xmlns:p14="http://schemas.microsoft.com/office/powerpoint/2010/main" val="1997072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s-ES"/>
              <a:t>Haga clic para modificar el estilo de título del patrón</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a:t>Haga clic para modificar el estilo de texto del patrón</a:t>
            </a:r>
          </a:p>
        </p:txBody>
      </p:sp>
      <p:sp>
        <p:nvSpPr>
          <p:cNvPr id="4" name="Date Placeholder 3"/>
          <p:cNvSpPr>
            <a:spLocks noGrp="1"/>
          </p:cNvSpPr>
          <p:nvPr>
            <p:ph type="dt" sz="half" idx="10"/>
          </p:nvPr>
        </p:nvSpPr>
        <p:spPr/>
        <p:txBody>
          <a:bodyPr/>
          <a:lstStyle/>
          <a:p>
            <a:fld id="{AB28A736-DD27-4662-A6FA-D7F2279B3441}" type="datetimeFigureOut">
              <a:rPr lang="es-ES" smtClean="0"/>
              <a:t>21/7/20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4E36A81-5F9A-4D9E-8168-7E074D87C203}" type="slidenum">
              <a:rPr lang="es-ES" smtClean="0"/>
              <a:t>‹Nr.›</a:t>
            </a:fld>
            <a:endParaRPr lang="es-ES"/>
          </a:p>
        </p:txBody>
      </p:sp>
    </p:spTree>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s-ES"/>
              <a:t>Haga clic para modificar el estilo de título del patrón</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5" name="Date Placeholder 4"/>
          <p:cNvSpPr>
            <a:spLocks noGrp="1"/>
          </p:cNvSpPr>
          <p:nvPr>
            <p:ph type="dt" sz="half" idx="10"/>
          </p:nvPr>
        </p:nvSpPr>
        <p:spPr/>
        <p:txBody>
          <a:bodyPr/>
          <a:lstStyle/>
          <a:p>
            <a:fld id="{AB28A736-DD27-4662-A6FA-D7F2279B3441}" type="datetimeFigureOut">
              <a:rPr lang="es-ES" smtClean="0"/>
              <a:t>21/7/20</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B4E36A81-5F9A-4D9E-8168-7E074D87C203}" type="slidenum">
              <a:rPr lang="es-ES" smtClean="0"/>
              <a:t>‹Nr.›</a:t>
            </a:fld>
            <a:endParaRPr lang="es-ES"/>
          </a:p>
        </p:txBody>
      </p:sp>
    </p:spTree>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s-ES"/>
              <a:t>Haga clic para modificar el estilo de título del patrón</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7" name="Date Placeholder 6"/>
          <p:cNvSpPr>
            <a:spLocks noGrp="1"/>
          </p:cNvSpPr>
          <p:nvPr>
            <p:ph type="dt" sz="half" idx="10"/>
          </p:nvPr>
        </p:nvSpPr>
        <p:spPr/>
        <p:txBody>
          <a:bodyPr/>
          <a:lstStyle/>
          <a:p>
            <a:fld id="{AB28A736-DD27-4662-A6FA-D7F2279B3441}" type="datetimeFigureOut">
              <a:rPr lang="es-ES" smtClean="0"/>
              <a:t>21/7/20</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B4E36A81-5F9A-4D9E-8168-7E074D87C203}" type="slidenum">
              <a:rPr lang="es-ES" smtClean="0"/>
              <a:t>‹Nr.›</a:t>
            </a:fld>
            <a:endParaRPr lang="es-ES"/>
          </a:p>
        </p:txBody>
      </p:sp>
    </p:spTree>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s-ES"/>
              <a:t>Haga clic para modificar el estilo de título del patrón</a:t>
            </a:r>
            <a:endParaRPr kumimoji="0" lang="en-US"/>
          </a:p>
        </p:txBody>
      </p:sp>
      <p:sp>
        <p:nvSpPr>
          <p:cNvPr id="3" name="Date Placeholder 2"/>
          <p:cNvSpPr>
            <a:spLocks noGrp="1"/>
          </p:cNvSpPr>
          <p:nvPr>
            <p:ph type="dt" sz="half" idx="10"/>
          </p:nvPr>
        </p:nvSpPr>
        <p:spPr/>
        <p:txBody>
          <a:bodyPr/>
          <a:lstStyle/>
          <a:p>
            <a:fld id="{AB28A736-DD27-4662-A6FA-D7F2279B3441}" type="datetimeFigureOut">
              <a:rPr lang="es-ES" smtClean="0"/>
              <a:t>21/7/20</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B4E36A81-5F9A-4D9E-8168-7E074D87C203}" type="slidenum">
              <a:rPr lang="es-ES" smtClean="0"/>
              <a:t>‹Nr.›</a:t>
            </a:fld>
            <a:endParaRPr lang="es-ES"/>
          </a:p>
        </p:txBody>
      </p:sp>
    </p:spTree>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28A736-DD27-4662-A6FA-D7F2279B3441}" type="datetimeFigureOut">
              <a:rPr lang="es-ES" smtClean="0"/>
              <a:t>21/7/20</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B4E36A81-5F9A-4D9E-8168-7E074D87C203}" type="slidenum">
              <a:rPr lang="es-ES" smtClean="0"/>
              <a:t>‹Nr.›</a:t>
            </a:fld>
            <a:endParaRPr lang="es-ES"/>
          </a:p>
        </p:txBody>
      </p:sp>
    </p:spTree>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s-ES"/>
              <a:t>Haga clic para modificar el estilo de título del patrón</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s-ES"/>
              <a:t>Haga clic para modificar el estilo de texto del patrón</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5" name="Date Placeholder 4"/>
          <p:cNvSpPr>
            <a:spLocks noGrp="1"/>
          </p:cNvSpPr>
          <p:nvPr>
            <p:ph type="dt" sz="half" idx="10"/>
          </p:nvPr>
        </p:nvSpPr>
        <p:spPr/>
        <p:txBody>
          <a:bodyPr/>
          <a:lstStyle/>
          <a:p>
            <a:fld id="{AB28A736-DD27-4662-A6FA-D7F2279B3441}" type="datetimeFigureOut">
              <a:rPr lang="es-ES" smtClean="0"/>
              <a:t>21/7/20</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B4E36A81-5F9A-4D9E-8168-7E074D87C203}" type="slidenum">
              <a:rPr lang="es-ES" smtClean="0"/>
              <a:t>‹Nr.›</a:t>
            </a:fld>
            <a:endParaRPr lang="es-ES"/>
          </a:p>
        </p:txBody>
      </p:sp>
    </p:spTree>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s-ES"/>
              <a:t>Haga clic para modificar el estilo de título del patrón</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s-ES"/>
              <a:t>Haga clic para modificar el estilo de texto del patrón</a:t>
            </a:r>
          </a:p>
        </p:txBody>
      </p:sp>
      <p:sp>
        <p:nvSpPr>
          <p:cNvPr id="5" name="Date Placeholder 4"/>
          <p:cNvSpPr>
            <a:spLocks noGrp="1"/>
          </p:cNvSpPr>
          <p:nvPr>
            <p:ph type="dt" sz="half" idx="10"/>
          </p:nvPr>
        </p:nvSpPr>
        <p:spPr/>
        <p:txBody>
          <a:bodyPr/>
          <a:lstStyle/>
          <a:p>
            <a:fld id="{AB28A736-DD27-4662-A6FA-D7F2279B3441}" type="datetimeFigureOut">
              <a:rPr lang="es-ES" smtClean="0"/>
              <a:t>21/7/20</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a:xfrm>
            <a:off x="8077200" y="6356350"/>
            <a:ext cx="609600" cy="365125"/>
          </a:xfrm>
        </p:spPr>
        <p:txBody>
          <a:bodyPr/>
          <a:lstStyle/>
          <a:p>
            <a:fld id="{B4E36A81-5F9A-4D9E-8168-7E074D87C203}" type="slidenum">
              <a:rPr lang="es-ES" smtClean="0"/>
              <a:t>‹Nr.›</a:t>
            </a:fld>
            <a:endParaRPr lang="es-E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s-ES"/>
              <a:t>Haga clic en el icono para agregar una imagen</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vmlDrawing" Target="../drawings/vmlDrawing1.vml"/><Relationship Id="rId14" Type="http://schemas.openxmlformats.org/officeDocument/2006/relationships/tags" Target="../tags/tag2.xml"/><Relationship Id="rId15" Type="http://schemas.openxmlformats.org/officeDocument/2006/relationships/tags" Target="../tags/tag3.xml"/><Relationship Id="rId16" Type="http://schemas.openxmlformats.org/officeDocument/2006/relationships/oleObject" Target="../embeddings/oleObject1.bin"/><Relationship Id="rId17" Type="http://schemas.openxmlformats.org/officeDocument/2006/relationships/image" Target="../media/image2.emf"/><Relationship Id="rId18" Type="http://schemas.openxmlformats.org/officeDocument/2006/relationships/image" Target="../media/image3.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s-ES"/>
              <a:t>Haga clic para modificar el estilo de título del patrón</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s-ES"/>
              <a:t>Haga clic para modificar el estilo de texto del patrón</a:t>
            </a:r>
          </a:p>
          <a:p>
            <a:pPr lvl="1" eaLnBrk="1" latinLnBrk="0" hangingPunct="1"/>
            <a:r>
              <a:rPr kumimoji="0" lang="es-ES"/>
              <a:t>Segundo nivel</a:t>
            </a:r>
          </a:p>
          <a:p>
            <a:pPr lvl="2" eaLnBrk="1" latinLnBrk="0" hangingPunct="1"/>
            <a:r>
              <a:rPr kumimoji="0" lang="es-ES"/>
              <a:t>Tercer nivel</a:t>
            </a:r>
          </a:p>
          <a:p>
            <a:pPr lvl="3" eaLnBrk="1" latinLnBrk="0" hangingPunct="1"/>
            <a:r>
              <a:rPr kumimoji="0" lang="es-ES"/>
              <a:t>Cuarto nivel</a:t>
            </a:r>
          </a:p>
          <a:p>
            <a:pPr lvl="4" eaLnBrk="1" latinLnBrk="0" hangingPunct="1"/>
            <a:r>
              <a:rPr kumimoji="0" lang="es-ES"/>
              <a:t>Quinto nivel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AB28A736-DD27-4662-A6FA-D7F2279B3441}" type="datetimeFigureOut">
              <a:rPr lang="es-ES" smtClean="0"/>
              <a:t>21/7/20</a:t>
            </a:fld>
            <a:endParaRPr lang="es-E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s-E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B4E36A81-5F9A-4D9E-8168-7E074D87C203}" type="slidenum">
              <a:rPr lang="es-ES" smtClean="0"/>
              <a:t>‹Nr.›</a:t>
            </a:fld>
            <a:endParaRPr lang="es-ES"/>
          </a:p>
        </p:txBody>
      </p:sp>
      <p:graphicFrame>
        <p:nvGraphicFramePr>
          <p:cNvPr id="14" name="13 Objeto" hidden="1"/>
          <p:cNvGraphicFramePr>
            <a:graphicFrameLocks noChangeAspect="1"/>
          </p:cNvGraphicFramePr>
          <p:nvPr userDrawn="1">
            <p:custDataLst>
              <p:tags r:id="rId14"/>
            </p:custDataLst>
            <p:extLst>
              <p:ext uri="{D42A27DB-BD31-4B8C-83A1-F6EECF244321}">
                <p14:modId xmlns:p14="http://schemas.microsoft.com/office/powerpoint/2010/main" val="15080606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55" name="Diapositiva de think-cell" r:id="rId16" imgW="270" imgH="270" progId="TCLayout.ActiveDocument.1">
                  <p:embed/>
                </p:oleObj>
              </mc:Choice>
              <mc:Fallback>
                <p:oleObj name="Diapositiva de think-cell" r:id="rId16" imgW="270" imgH="270" progId="TCLayout.ActiveDocument.1">
                  <p:embed/>
                  <p:pic>
                    <p:nvPicPr>
                      <p:cNvPr id="14" name="13 Objeto" hidden="1"/>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15" name="14 Rectángulo" hidden="1"/>
          <p:cNvSpPr/>
          <p:nvPr userDrawn="1">
            <p:custDataLst>
              <p:tags r:id="rId15"/>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endParaRPr lang="es-ES" sz="4400" b="0" i="0" baseline="0" dirty="0">
              <a:latin typeface="Calibri"/>
              <a:ea typeface="+mj-ea"/>
              <a:cs typeface="+mj-cs"/>
              <a:sym typeface="Calibri"/>
            </a:endParaRPr>
          </a:p>
        </p:txBody>
      </p:sp>
      <p:sp>
        <p:nvSpPr>
          <p:cNvPr id="3" name="Rectángulo 2"/>
          <p:cNvSpPr/>
          <p:nvPr userDrawn="1"/>
        </p:nvSpPr>
        <p:spPr>
          <a:xfrm>
            <a:off x="0" y="0"/>
            <a:ext cx="9144000" cy="6858000"/>
          </a:xfrm>
          <a:prstGeom prst="rect">
            <a:avLst/>
          </a:prstGeom>
          <a:blipFill dpi="0" rotWithShape="1">
            <a:blip r:embed="rId18">
              <a:alphaModFix amt="7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 bg1="lt1" tx1="dk1" bg2="lt2" tx2="dk2" accent1="accent1" accent2="accent2" accent3="accent3" accent4="accent4" accent5="accent5" accent6="accent6" hlink="hlink" folHlink="folHlink"/>
  <p:sldLayoutIdLst>
    <p:sldLayoutId id="2147484321" r:id="rId1"/>
    <p:sldLayoutId id="2147484322" r:id="rId2"/>
    <p:sldLayoutId id="2147484323" r:id="rId3"/>
    <p:sldLayoutId id="2147484324" r:id="rId4"/>
    <p:sldLayoutId id="2147484325" r:id="rId5"/>
    <p:sldLayoutId id="2147484326" r:id="rId6"/>
    <p:sldLayoutId id="2147484327" r:id="rId7"/>
    <p:sldLayoutId id="2147484328" r:id="rId8"/>
    <p:sldLayoutId id="2147484329" r:id="rId9"/>
    <p:sldLayoutId id="2147484330" r:id="rId10"/>
    <p:sldLayoutId id="2147484331" r:id="rId11"/>
  </p:sldLayoutIdLst>
  <p:timing>
    <p:tnLst>
      <p:par>
        <p:cTn xmlns:p14="http://schemas.microsoft.com/office/powerpoint/2010/main" id="1" dur="indefinite" restart="never" nodeType="tmRoot"/>
      </p:par>
    </p:tnLst>
  </p:timing>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n-GB"/>
          </a:p>
        </p:txBody>
      </p:sp>
      <p:sp>
        <p:nvSpPr>
          <p:cNvPr id="3" name="Marcador de texto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Marcador de fecha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DEBDB9-0B2A-4F6C-B2EE-AC075F232198}" type="datetimeFigureOut">
              <a:rPr lang="en-GB" smtClean="0"/>
              <a:t>21/7/20</a:t>
            </a:fld>
            <a:endParaRPr lang="en-GB"/>
          </a:p>
        </p:txBody>
      </p:sp>
      <p:sp>
        <p:nvSpPr>
          <p:cNvPr id="5" name="Marcador de pie de página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Marcador de número de diapositiva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4FDB65-8EE8-43B4-819A-94E02FC89E30}" type="slidenum">
              <a:rPr lang="en-GB" smtClean="0"/>
              <a:t>‹Nr.›</a:t>
            </a:fld>
            <a:endParaRPr lang="en-GB"/>
          </a:p>
        </p:txBody>
      </p:sp>
    </p:spTree>
    <p:extLst>
      <p:ext uri="{BB962C8B-B14F-4D97-AF65-F5344CB8AC3E}">
        <p14:creationId xmlns:p14="http://schemas.microsoft.com/office/powerpoint/2010/main" val="2282011081"/>
      </p:ext>
    </p:extLst>
  </p:cSld>
  <p:clrMap bg1="lt1" tx1="dk1" bg2="lt2" tx2="dk2" accent1="accent1" accent2="accent2" accent3="accent3" accent4="accent4" accent5="accent5" accent6="accent6" hlink="hlink" folHlink="folHlink"/>
  <p:sldLayoutIdLst>
    <p:sldLayoutId id="2147484333" r:id="rId1"/>
    <p:sldLayoutId id="2147484334" r:id="rId2"/>
    <p:sldLayoutId id="2147484335" r:id="rId3"/>
    <p:sldLayoutId id="2147484336" r:id="rId4"/>
    <p:sldLayoutId id="2147484337" r:id="rId5"/>
    <p:sldLayoutId id="2147484338" r:id="rId6"/>
    <p:sldLayoutId id="2147484339" r:id="rId7"/>
    <p:sldLayoutId id="2147484340" r:id="rId8"/>
    <p:sldLayoutId id="2147484341" r:id="rId9"/>
    <p:sldLayoutId id="2147484342" r:id="rId10"/>
    <p:sldLayoutId id="2147484343" r:id="rId11"/>
  </p:sldLayoutIdLst>
  <p:timing>
    <p:tnLst>
      <p:par>
        <p:cTn xmlns:p14="http://schemas.microsoft.com/office/powerpoint/2010/mai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5.xml"/><Relationship Id="rId4" Type="http://schemas.openxmlformats.org/officeDocument/2006/relationships/slideLayout" Target="../slideLayouts/slideLayout13.xml"/><Relationship Id="rId5" Type="http://schemas.openxmlformats.org/officeDocument/2006/relationships/notesSlide" Target="../notesSlides/notesSlide1.xml"/><Relationship Id="rId6" Type="http://schemas.openxmlformats.org/officeDocument/2006/relationships/oleObject" Target="../embeddings/oleObject2.bin"/><Relationship Id="rId7" Type="http://schemas.openxmlformats.org/officeDocument/2006/relationships/image" Target="../media/image2.emf"/><Relationship Id="rId8" Type="http://schemas.openxmlformats.org/officeDocument/2006/relationships/image" Target="../media/image4.png"/><Relationship Id="rId9" Type="http://schemas.openxmlformats.org/officeDocument/2006/relationships/image" Target="../media/image5.png"/><Relationship Id="rId10" Type="http://schemas.openxmlformats.org/officeDocument/2006/relationships/image" Target="../media/image6.jpeg"/><Relationship Id="rId1" Type="http://schemas.openxmlformats.org/officeDocument/2006/relationships/vmlDrawing" Target="../drawings/vmlDrawing2.vml"/><Relationship Id="rId2" Type="http://schemas.openxmlformats.org/officeDocument/2006/relationships/tags" Target="../tags/tag4.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6.xml"/><Relationship Id="rId5" Type="http://schemas.openxmlformats.org/officeDocument/2006/relationships/oleObject" Target="../embeddings/oleObject8.bin"/><Relationship Id="rId6" Type="http://schemas.openxmlformats.org/officeDocument/2006/relationships/image" Target="../media/image2.emf"/><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50.png"/><Relationship Id="rId10" Type="http://schemas.openxmlformats.org/officeDocument/2006/relationships/image" Target="../media/image51.png"/><Relationship Id="rId11" Type="http://schemas.openxmlformats.org/officeDocument/2006/relationships/image" Target="../media/image52.png"/><Relationship Id="rId1" Type="http://schemas.openxmlformats.org/officeDocument/2006/relationships/vmlDrawing" Target="../drawings/vmlDrawing8.vml"/><Relationship Id="rId2" Type="http://schemas.openxmlformats.org/officeDocument/2006/relationships/tags" Target="../tags/tag1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7.xml"/><Relationship Id="rId5" Type="http://schemas.openxmlformats.org/officeDocument/2006/relationships/oleObject" Target="../embeddings/oleObject9.bin"/><Relationship Id="rId6" Type="http://schemas.openxmlformats.org/officeDocument/2006/relationships/image" Target="../media/image2.emf"/><Relationship Id="rId7" Type="http://schemas.openxmlformats.org/officeDocument/2006/relationships/image" Target="../media/image53.png"/><Relationship Id="rId8" Type="http://schemas.openxmlformats.org/officeDocument/2006/relationships/image" Target="../media/image54.png"/><Relationship Id="rId9" Type="http://schemas.openxmlformats.org/officeDocument/2006/relationships/image" Target="../media/image55.png"/><Relationship Id="rId10" Type="http://schemas.openxmlformats.org/officeDocument/2006/relationships/image" Target="../media/image56.png"/><Relationship Id="rId11" Type="http://schemas.openxmlformats.org/officeDocument/2006/relationships/image" Target="../media/image57.png"/><Relationship Id="rId1" Type="http://schemas.openxmlformats.org/officeDocument/2006/relationships/vmlDrawing" Target="../drawings/vmlDrawing9.vml"/><Relationship Id="rId2" Type="http://schemas.openxmlformats.org/officeDocument/2006/relationships/tags" Target="../tags/tag1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8.xml"/><Relationship Id="rId5" Type="http://schemas.openxmlformats.org/officeDocument/2006/relationships/oleObject" Target="../embeddings/oleObject10.bin"/><Relationship Id="rId6" Type="http://schemas.openxmlformats.org/officeDocument/2006/relationships/image" Target="../media/image2.emf"/><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openxmlformats.org/officeDocument/2006/relationships/image" Target="../media/image61.png"/><Relationship Id="rId1" Type="http://schemas.openxmlformats.org/officeDocument/2006/relationships/vmlDrawing" Target="../drawings/vmlDrawing10.vml"/><Relationship Id="rId2" Type="http://schemas.openxmlformats.org/officeDocument/2006/relationships/tags" Target="../tags/tag15.xml"/></Relationships>
</file>

<file path=ppt/slides/_rels/slide13.xml.rels><?xml version="1.0" encoding="UTF-8" standalone="yes"?>
<Relationships xmlns="http://schemas.openxmlformats.org/package/2006/relationships"><Relationship Id="rId11" Type="http://schemas.openxmlformats.org/officeDocument/2006/relationships/image" Target="../media/image4.png"/><Relationship Id="rId12" Type="http://schemas.openxmlformats.org/officeDocument/2006/relationships/image" Target="../media/image65.png"/><Relationship Id="rId13" Type="http://schemas.openxmlformats.org/officeDocument/2006/relationships/image" Target="../media/image66.png"/><Relationship Id="rId14" Type="http://schemas.openxmlformats.org/officeDocument/2006/relationships/image" Target="../media/image67.png"/><Relationship Id="rId15" Type="http://schemas.openxmlformats.org/officeDocument/2006/relationships/image" Target="../media/image68.png"/><Relationship Id="rId1" Type="http://schemas.openxmlformats.org/officeDocument/2006/relationships/vmlDrawing" Target="../drawings/vmlDrawing11.vml"/><Relationship Id="rId2" Type="http://schemas.openxmlformats.org/officeDocument/2006/relationships/tags" Target="../tags/tag16.xml"/><Relationship Id="rId3" Type="http://schemas.openxmlformats.org/officeDocument/2006/relationships/tags" Target="../tags/tag17.xml"/><Relationship Id="rId4" Type="http://schemas.openxmlformats.org/officeDocument/2006/relationships/slideLayout" Target="../slideLayouts/slideLayout2.xml"/><Relationship Id="rId5" Type="http://schemas.openxmlformats.org/officeDocument/2006/relationships/notesSlide" Target="../notesSlides/notesSlide9.xml"/><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oleObject" Target="../embeddings/oleObject11.bin"/><Relationship Id="rId9" Type="http://schemas.openxmlformats.org/officeDocument/2006/relationships/image" Target="../media/image2.emf"/><Relationship Id="rId10" Type="http://schemas.openxmlformats.org/officeDocument/2006/relationships/image" Target="../media/image64.png"/></Relationships>
</file>

<file path=ppt/slides/_rels/slide14.xml.rels><?xml version="1.0" encoding="UTF-8" standalone="yes"?>
<Relationships xmlns="http://schemas.openxmlformats.org/package/2006/relationships"><Relationship Id="rId11" Type="http://schemas.openxmlformats.org/officeDocument/2006/relationships/image" Target="../media/image4.png"/><Relationship Id="rId12" Type="http://schemas.openxmlformats.org/officeDocument/2006/relationships/image" Target="../media/image65.png"/><Relationship Id="rId13" Type="http://schemas.openxmlformats.org/officeDocument/2006/relationships/image" Target="../media/image67.png"/><Relationship Id="rId14" Type="http://schemas.openxmlformats.org/officeDocument/2006/relationships/image" Target="../media/image72.png"/><Relationship Id="rId15" Type="http://schemas.openxmlformats.org/officeDocument/2006/relationships/image" Target="../media/image73.png"/><Relationship Id="rId16" Type="http://schemas.openxmlformats.org/officeDocument/2006/relationships/image" Target="../media/image74.png"/><Relationship Id="rId1" Type="http://schemas.openxmlformats.org/officeDocument/2006/relationships/vmlDrawing" Target="../drawings/vmlDrawing12.vml"/><Relationship Id="rId2" Type="http://schemas.openxmlformats.org/officeDocument/2006/relationships/tags" Target="../tags/tag18.xml"/><Relationship Id="rId3" Type="http://schemas.openxmlformats.org/officeDocument/2006/relationships/tags" Target="../tags/tag19.xml"/><Relationship Id="rId4" Type="http://schemas.openxmlformats.org/officeDocument/2006/relationships/slideLayout" Target="../slideLayouts/slideLayout2.xml"/><Relationship Id="rId5" Type="http://schemas.openxmlformats.org/officeDocument/2006/relationships/notesSlide" Target="../notesSlides/notesSlide10.xml"/><Relationship Id="rId6" Type="http://schemas.openxmlformats.org/officeDocument/2006/relationships/image" Target="../media/image69.png"/><Relationship Id="rId7" Type="http://schemas.openxmlformats.org/officeDocument/2006/relationships/image" Target="../media/image70.png"/><Relationship Id="rId8" Type="http://schemas.openxmlformats.org/officeDocument/2006/relationships/image" Target="../media/image71.png"/><Relationship Id="rId9" Type="http://schemas.openxmlformats.org/officeDocument/2006/relationships/oleObject" Target="../embeddings/oleObject12.bin"/><Relationship Id="rId10" Type="http://schemas.openxmlformats.org/officeDocument/2006/relationships/image" Target="../media/image2.emf"/></Relationships>
</file>

<file path=ppt/slides/_rels/slide15.xml.rels><?xml version="1.0" encoding="UTF-8" standalone="yes"?>
<Relationships xmlns="http://schemas.openxmlformats.org/package/2006/relationships"><Relationship Id="rId11" Type="http://schemas.openxmlformats.org/officeDocument/2006/relationships/image" Target="../media/image82.png"/><Relationship Id="rId12" Type="http://schemas.openxmlformats.org/officeDocument/2006/relationships/image" Target="../media/image83.png"/><Relationship Id="rId13" Type="http://schemas.openxmlformats.org/officeDocument/2006/relationships/image" Target="../media/image84.png"/><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75.png"/><Relationship Id="rId4" Type="http://schemas.openxmlformats.org/officeDocument/2006/relationships/image" Target="../media/image76.png"/><Relationship Id="rId5" Type="http://schemas.openxmlformats.org/officeDocument/2006/relationships/hyperlink" Target="https://github.com/Big-Data-Equipo-7/Proyecto" TargetMode="External"/><Relationship Id="rId6" Type="http://schemas.openxmlformats.org/officeDocument/2006/relationships/image" Target="../media/image77.png"/><Relationship Id="rId7" Type="http://schemas.openxmlformats.org/officeDocument/2006/relationships/image" Target="../media/image78.png"/><Relationship Id="rId8" Type="http://schemas.openxmlformats.org/officeDocument/2006/relationships/image" Target="../media/image79.png"/><Relationship Id="rId9" Type="http://schemas.openxmlformats.org/officeDocument/2006/relationships/image" Target="../media/image80.png"/><Relationship Id="rId10" Type="http://schemas.openxmlformats.org/officeDocument/2006/relationships/image" Target="../media/image81.png"/></Relationships>
</file>

<file path=ppt/slides/_rels/slide16.xml.rels><?xml version="1.0" encoding="UTF-8" standalone="yes"?>
<Relationships xmlns="http://schemas.openxmlformats.org/package/2006/relationships"><Relationship Id="rId3" Type="http://schemas.openxmlformats.org/officeDocument/2006/relationships/tags" Target="../tags/tag21.xml"/><Relationship Id="rId4" Type="http://schemas.openxmlformats.org/officeDocument/2006/relationships/slideLayout" Target="../slideLayouts/slideLayout2.xml"/><Relationship Id="rId5" Type="http://schemas.openxmlformats.org/officeDocument/2006/relationships/notesSlide" Target="../notesSlides/notesSlide12.xml"/><Relationship Id="rId6" Type="http://schemas.openxmlformats.org/officeDocument/2006/relationships/oleObject" Target="../embeddings/oleObject13.bin"/><Relationship Id="rId7" Type="http://schemas.openxmlformats.org/officeDocument/2006/relationships/image" Target="../media/image2.emf"/><Relationship Id="rId8" Type="http://schemas.openxmlformats.org/officeDocument/2006/relationships/image" Target="../media/image4.png"/><Relationship Id="rId1" Type="http://schemas.openxmlformats.org/officeDocument/2006/relationships/vmlDrawing" Target="../drawings/vmlDrawing13.vml"/><Relationship Id="rId2" Type="http://schemas.openxmlformats.org/officeDocument/2006/relationships/tags" Target="../tags/tag20.xml"/></Relationships>
</file>

<file path=ppt/slides/_rels/slide17.xml.rels><?xml version="1.0" encoding="UTF-8" standalone="yes"?>
<Relationships xmlns="http://schemas.openxmlformats.org/package/2006/relationships"><Relationship Id="rId3" Type="http://schemas.openxmlformats.org/officeDocument/2006/relationships/tags" Target="../tags/tag23.xml"/><Relationship Id="rId4" Type="http://schemas.openxmlformats.org/officeDocument/2006/relationships/slideLayout" Target="../slideLayouts/slideLayout13.xml"/><Relationship Id="rId5" Type="http://schemas.openxmlformats.org/officeDocument/2006/relationships/notesSlide" Target="../notesSlides/notesSlide13.xml"/><Relationship Id="rId6" Type="http://schemas.openxmlformats.org/officeDocument/2006/relationships/oleObject" Target="../embeddings/oleObject14.bin"/><Relationship Id="rId7" Type="http://schemas.openxmlformats.org/officeDocument/2006/relationships/image" Target="../media/image2.emf"/><Relationship Id="rId8" Type="http://schemas.openxmlformats.org/officeDocument/2006/relationships/image" Target="../media/image4.png"/><Relationship Id="rId9" Type="http://schemas.openxmlformats.org/officeDocument/2006/relationships/image" Target="../media/image85.png"/><Relationship Id="rId1" Type="http://schemas.openxmlformats.org/officeDocument/2006/relationships/vmlDrawing" Target="../drawings/vmlDrawing14.vml"/><Relationship Id="rId2" Type="http://schemas.openxmlformats.org/officeDocument/2006/relationships/tags" Target="../tags/tag2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oleObject" Target="../embeddings/oleObject3.bin"/><Relationship Id="rId5" Type="http://schemas.openxmlformats.org/officeDocument/2006/relationships/image" Target="../media/image2.emf"/><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vmlDrawing" Target="../drawings/vmlDrawing3.vml"/><Relationship Id="rId2" Type="http://schemas.openxmlformats.org/officeDocument/2006/relationships/tags" Target="../tags/tag6.xml"/></Relationships>
</file>

<file path=ppt/slides/_rels/slide3.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image" Target="../media/image13.png"/><Relationship Id="rId14" Type="http://schemas.openxmlformats.org/officeDocument/2006/relationships/image" Target="../media/image14.png"/><Relationship Id="rId1" Type="http://schemas.openxmlformats.org/officeDocument/2006/relationships/vmlDrawing" Target="../drawings/vmlDrawing4.vml"/><Relationship Id="rId2" Type="http://schemas.openxmlformats.org/officeDocument/2006/relationships/tags" Target="../tags/tag7.xml"/><Relationship Id="rId3" Type="http://schemas.openxmlformats.org/officeDocument/2006/relationships/tags" Target="../tags/tag8.xml"/><Relationship Id="rId4" Type="http://schemas.openxmlformats.org/officeDocument/2006/relationships/slideLayout" Target="../slideLayouts/slideLayout2.xml"/><Relationship Id="rId5" Type="http://schemas.openxmlformats.org/officeDocument/2006/relationships/notesSlide" Target="../notesSlides/notesSlide2.xml"/><Relationship Id="rId6" Type="http://schemas.openxmlformats.org/officeDocument/2006/relationships/oleObject" Target="../embeddings/oleObject4.bin"/><Relationship Id="rId7" Type="http://schemas.openxmlformats.org/officeDocument/2006/relationships/image" Target="../media/image2.emf"/><Relationship Id="rId8" Type="http://schemas.openxmlformats.org/officeDocument/2006/relationships/image" Target="../media/image4.png"/><Relationship Id="rId9" Type="http://schemas.openxmlformats.org/officeDocument/2006/relationships/image" Target="../media/image9.png"/><Relationship Id="rId10" Type="http://schemas.openxmlformats.org/officeDocument/2006/relationships/image" Target="../media/image10.png"/></Relationships>
</file>

<file path=ppt/slides/_rels/slide4.xml.rels><?xml version="1.0" encoding="UTF-8" standalone="yes"?>
<Relationships xmlns="http://schemas.openxmlformats.org/package/2006/relationships"><Relationship Id="rId11" Type="http://schemas.openxmlformats.org/officeDocument/2006/relationships/image" Target="../media/image17.png"/><Relationship Id="rId12" Type="http://schemas.openxmlformats.org/officeDocument/2006/relationships/image" Target="../media/image18.png"/><Relationship Id="rId13" Type="http://schemas.openxmlformats.org/officeDocument/2006/relationships/image" Target="../media/image19.png"/><Relationship Id="rId14" Type="http://schemas.openxmlformats.org/officeDocument/2006/relationships/image" Target="../media/image20.png"/><Relationship Id="rId15" Type="http://schemas.openxmlformats.org/officeDocument/2006/relationships/image" Target="../media/image21.png"/><Relationship Id="rId16" Type="http://schemas.openxmlformats.org/officeDocument/2006/relationships/image" Target="../media/image22.png"/><Relationship Id="rId17" Type="http://schemas.openxmlformats.org/officeDocument/2006/relationships/image" Target="../media/image23.png"/><Relationship Id="rId1" Type="http://schemas.openxmlformats.org/officeDocument/2006/relationships/vmlDrawing" Target="../drawings/vmlDrawing5.vml"/><Relationship Id="rId2" Type="http://schemas.openxmlformats.org/officeDocument/2006/relationships/tags" Target="../tags/tag9.xml"/><Relationship Id="rId3" Type="http://schemas.openxmlformats.org/officeDocument/2006/relationships/tags" Target="../tags/tag10.xml"/><Relationship Id="rId4" Type="http://schemas.openxmlformats.org/officeDocument/2006/relationships/slideLayout" Target="../slideLayouts/slideLayout2.xml"/><Relationship Id="rId5" Type="http://schemas.openxmlformats.org/officeDocument/2006/relationships/notesSlide" Target="../notesSlides/notesSlide3.xml"/><Relationship Id="rId6" Type="http://schemas.openxmlformats.org/officeDocument/2006/relationships/oleObject" Target="../embeddings/oleObject5.bin"/><Relationship Id="rId7" Type="http://schemas.openxmlformats.org/officeDocument/2006/relationships/image" Target="../media/image2.emf"/><Relationship Id="rId8" Type="http://schemas.openxmlformats.org/officeDocument/2006/relationships/image" Target="../media/image4.png"/><Relationship Id="rId9" Type="http://schemas.openxmlformats.org/officeDocument/2006/relationships/image" Target="../media/image15.png"/><Relationship Id="rId10"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jpeg"/><Relationship Id="rId6" Type="http://schemas.openxmlformats.org/officeDocument/2006/relationships/image" Target="../media/image28.png"/><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jpe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8.xml.rels><?xml version="1.0" encoding="UTF-8" standalone="yes"?>
<Relationships xmlns="http://schemas.openxmlformats.org/package/2006/relationships"><Relationship Id="rId11" Type="http://schemas.openxmlformats.org/officeDocument/2006/relationships/image" Target="../media/image40.png"/><Relationship Id="rId12" Type="http://schemas.openxmlformats.org/officeDocument/2006/relationships/image" Target="../media/image41.png"/><Relationship Id="rId13" Type="http://schemas.openxmlformats.org/officeDocument/2006/relationships/image" Target="../media/image42.png"/><Relationship Id="rId14" Type="http://schemas.openxmlformats.org/officeDocument/2006/relationships/image" Target="../media/image43.png"/><Relationship Id="rId1" Type="http://schemas.openxmlformats.org/officeDocument/2006/relationships/vmlDrawing" Target="../drawings/vmlDrawing6.vml"/><Relationship Id="rId2" Type="http://schemas.openxmlformats.org/officeDocument/2006/relationships/tags" Target="../tags/tag11.xml"/><Relationship Id="rId3" Type="http://schemas.openxmlformats.org/officeDocument/2006/relationships/slideLayout" Target="../slideLayouts/slideLayout7.xml"/><Relationship Id="rId4" Type="http://schemas.openxmlformats.org/officeDocument/2006/relationships/notesSlide" Target="../notesSlides/notesSlide4.xml"/><Relationship Id="rId5" Type="http://schemas.openxmlformats.org/officeDocument/2006/relationships/oleObject" Target="../embeddings/oleObject6.bin"/><Relationship Id="rId6" Type="http://schemas.openxmlformats.org/officeDocument/2006/relationships/image" Target="../media/image2.emf"/><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38.png"/><Relationship Id="rId10"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5.xml"/><Relationship Id="rId5" Type="http://schemas.openxmlformats.org/officeDocument/2006/relationships/oleObject" Target="../embeddings/oleObject7.bin"/><Relationship Id="rId6" Type="http://schemas.openxmlformats.org/officeDocument/2006/relationships/image" Target="../media/image2.emf"/><Relationship Id="rId7" Type="http://schemas.openxmlformats.org/officeDocument/2006/relationships/image" Target="../media/image44.png"/><Relationship Id="rId8" Type="http://schemas.openxmlformats.org/officeDocument/2006/relationships/image" Target="../media/image45.png"/><Relationship Id="rId9" Type="http://schemas.openxmlformats.org/officeDocument/2006/relationships/image" Target="../media/image46.png"/><Relationship Id="rId10" Type="http://schemas.openxmlformats.org/officeDocument/2006/relationships/image" Target="../media/image47.png"/><Relationship Id="rId1" Type="http://schemas.openxmlformats.org/officeDocument/2006/relationships/vmlDrawing" Target="../drawings/vmlDrawing7.vml"/><Relationship Id="rId2" Type="http://schemas.openxmlformats.org/officeDocument/2006/relationships/tags" Target="../tags/tag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30541068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301" name="Diapositiva de think-cell" r:id="rId6" imgW="270" imgH="270" progId="TCLayout.ActiveDocument.1">
                  <p:embed/>
                </p:oleObj>
              </mc:Choice>
              <mc:Fallback>
                <p:oleObj name="Diapositiva de think-cell" r:id="rId6" imgW="270" imgH="270" progId="TCLayout.ActiveDocument.1">
                  <p:embed/>
                  <p:pic>
                    <p:nvPicPr>
                      <p:cNvPr id="4" name="3 Objeto"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sz="5000" b="1" dirty="0">
              <a:latin typeface="Calibri"/>
              <a:ea typeface="+mj-ea"/>
              <a:cs typeface="+mj-cs"/>
              <a:sym typeface="Calibri"/>
            </a:endParaRPr>
          </a:p>
        </p:txBody>
      </p:sp>
      <p:sp>
        <p:nvSpPr>
          <p:cNvPr id="12" name="1 Título"/>
          <p:cNvSpPr txBox="1">
            <a:spLocks/>
          </p:cNvSpPr>
          <p:nvPr/>
        </p:nvSpPr>
        <p:spPr>
          <a:xfrm>
            <a:off x="2123728" y="332656"/>
            <a:ext cx="6768752" cy="1828800"/>
          </a:xfrm>
          <a:prstGeom prst="rect">
            <a:avLst/>
          </a:prstGeom>
        </p:spPr>
        <p:txBody>
          <a:bodyPr vert="horz" lIns="91440" tIns="45720" rIns="91440" bIns="45720" rtlCol="0" anchor="ctr">
            <a:normAutofit/>
            <a:scene3d>
              <a:camera prst="orthographicFront"/>
              <a:lightRig rig="freezing" dir="t">
                <a:rot lat="0" lon="0" rev="5640000"/>
              </a:lightRig>
            </a:scene3d>
            <a:sp3d prstMaterial="flat">
              <a:contourClr>
                <a:schemeClr val="tx2"/>
              </a:contourClr>
            </a:sp3d>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6000" smtClean="0">
                <a:ln>
                  <a:solidFill>
                    <a:srgbClr val="76B6D6"/>
                  </a:solidFill>
                </a:ln>
                <a:solidFill>
                  <a:srgbClr val="76B6D6"/>
                </a:solidFill>
                <a:latin typeface="Arial Narrow" panose="020B0606020202030204" pitchFamily="34" charset="0"/>
              </a:rPr>
              <a:t>Calidad del aire en la Comunidad de Madrid </a:t>
            </a:r>
            <a:endParaRPr lang="es-ES" sz="6000" dirty="0">
              <a:ln>
                <a:solidFill>
                  <a:srgbClr val="76B6D6"/>
                </a:solidFill>
              </a:ln>
              <a:solidFill>
                <a:srgbClr val="76B6D6"/>
              </a:solidFill>
              <a:latin typeface="Arial Narrow" panose="020B0606020202030204" pitchFamily="34" charset="0"/>
            </a:endParaRPr>
          </a:p>
        </p:txBody>
      </p:sp>
      <p:sp>
        <p:nvSpPr>
          <p:cNvPr id="13" name="2 Subtítulo"/>
          <p:cNvSpPr txBox="1">
            <a:spLocks/>
          </p:cNvSpPr>
          <p:nvPr/>
        </p:nvSpPr>
        <p:spPr>
          <a:xfrm>
            <a:off x="2186871" y="2929220"/>
            <a:ext cx="1901034" cy="24495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sz="1600" b="1" smtClean="0">
                <a:latin typeface="+mj-lt"/>
              </a:rPr>
              <a:t>Grupo 7</a:t>
            </a:r>
            <a:endParaRPr lang="es-ES" sz="1600" b="1" smtClean="0">
              <a:latin typeface="+mj-lt"/>
            </a:endParaRPr>
          </a:p>
          <a:p>
            <a:r>
              <a:rPr lang="es-ES_tradnl" sz="1600" smtClean="0">
                <a:latin typeface="+mj-lt"/>
              </a:rPr>
              <a:t>Alfonso Gallardo</a:t>
            </a:r>
            <a:endParaRPr lang="es-ES" sz="1600" smtClean="0">
              <a:latin typeface="+mj-lt"/>
            </a:endParaRPr>
          </a:p>
          <a:p>
            <a:r>
              <a:rPr lang="es-ES_tradnl" sz="1600" smtClean="0">
                <a:latin typeface="+mj-lt"/>
              </a:rPr>
              <a:t>Raúl Hervás</a:t>
            </a:r>
            <a:endParaRPr lang="es-ES" sz="1600" smtClean="0">
              <a:latin typeface="+mj-lt"/>
            </a:endParaRPr>
          </a:p>
          <a:p>
            <a:r>
              <a:rPr lang="es-ES_tradnl" sz="1600" smtClean="0">
                <a:latin typeface="+mj-lt"/>
              </a:rPr>
              <a:t>Carmen Reina</a:t>
            </a:r>
            <a:endParaRPr lang="es-ES" sz="1600" smtClean="0">
              <a:latin typeface="+mj-lt"/>
            </a:endParaRPr>
          </a:p>
          <a:p>
            <a:r>
              <a:rPr lang="es-ES_tradnl" sz="1600" smtClean="0">
                <a:latin typeface="+mj-lt"/>
              </a:rPr>
              <a:t>Walter Ronceros</a:t>
            </a:r>
            <a:endParaRPr lang="es-ES" sz="1600" smtClean="0">
              <a:latin typeface="+mj-lt"/>
            </a:endParaRPr>
          </a:p>
          <a:p>
            <a:r>
              <a:rPr lang="es-ES_tradnl" sz="1600" smtClean="0">
                <a:latin typeface="+mj-lt"/>
              </a:rPr>
              <a:t>Susana Vara</a:t>
            </a:r>
            <a:endParaRPr lang="es-ES" sz="1600" dirty="0">
              <a:latin typeface="+mj-lt"/>
            </a:endParaRPr>
          </a:p>
        </p:txBody>
      </p:sp>
      <p:pic>
        <p:nvPicPr>
          <p:cNvPr id="14"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48988" y="6093296"/>
            <a:ext cx="5886450"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Imagen 14"/>
          <p:cNvPicPr>
            <a:picLocks noChangeAspect="1"/>
          </p:cNvPicPr>
          <p:nvPr/>
        </p:nvPicPr>
        <p:blipFill rotWithShape="1">
          <a:blip r:embed="rId9" cstate="print">
            <a:duotone>
              <a:schemeClr val="accent2">
                <a:shade val="45000"/>
                <a:satMod val="135000"/>
              </a:schemeClr>
              <a:prstClr val="white"/>
            </a:duotone>
            <a:extLst>
              <a:ext uri="{28A0092B-C50C-407E-A947-70E740481C1C}">
                <a14:useLocalDpi xmlns:a14="http://schemas.microsoft.com/office/drawing/2010/main" val="0"/>
              </a:ext>
            </a:extLst>
          </a:blip>
          <a:srcRect l="19517"/>
          <a:stretch/>
        </p:blipFill>
        <p:spPr>
          <a:xfrm>
            <a:off x="-36512" y="662978"/>
            <a:ext cx="2078568" cy="5157192"/>
          </a:xfrm>
          <a:prstGeom prst="rect">
            <a:avLst/>
          </a:prstGeom>
          <a:noFill/>
          <a:ln>
            <a:noFill/>
          </a:ln>
        </p:spPr>
      </p:pic>
      <p:cxnSp>
        <p:nvCxnSpPr>
          <p:cNvPr id="16" name="Conector recto 15"/>
          <p:cNvCxnSpPr/>
          <p:nvPr/>
        </p:nvCxnSpPr>
        <p:spPr>
          <a:xfrm>
            <a:off x="2158344" y="2276874"/>
            <a:ext cx="2557672"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pic>
        <p:nvPicPr>
          <p:cNvPr id="17" name="Imagen 16"/>
          <p:cNvPicPr>
            <a:picLocks noChangeAspect="1"/>
          </p:cNvPicPr>
          <p:nvPr/>
        </p:nvPicPr>
        <p:blipFill>
          <a:blip r:embed="rId10"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637321" y="2666184"/>
            <a:ext cx="4506679" cy="2995064"/>
          </a:xfrm>
          <a:prstGeom prst="rect">
            <a:avLst/>
          </a:prstGeom>
        </p:spPr>
      </p:pic>
    </p:spTree>
    <p:extLst>
      <p:ext uri="{BB962C8B-B14F-4D97-AF65-F5344CB8AC3E}">
        <p14:creationId xmlns:p14="http://schemas.microsoft.com/office/powerpoint/2010/main" val="193687121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Objeto" hidden="1"/>
          <p:cNvGraphicFramePr>
            <a:graphicFrameLocks noChangeAspect="1"/>
          </p:cNvGraphicFramePr>
          <p:nvPr>
            <p:custDataLst>
              <p:tags r:id="rId2"/>
            </p:custDataLst>
            <p:extLst>
              <p:ext uri="{D42A27DB-BD31-4B8C-83A1-F6EECF244321}">
                <p14:modId xmlns:p14="http://schemas.microsoft.com/office/powerpoint/2010/main" val="35853301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537" name="Diapositiva de think-cell" r:id="rId5" imgW="270" imgH="270" progId="TCLayout.ActiveDocument.1">
                  <p:embed/>
                </p:oleObj>
              </mc:Choice>
              <mc:Fallback>
                <p:oleObj name="Diapositiva de think-cell" r:id="rId5" imgW="270" imgH="270"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1 Título"/>
          <p:cNvSpPr txBox="1">
            <a:spLocks/>
          </p:cNvSpPr>
          <p:nvPr/>
        </p:nvSpPr>
        <p:spPr>
          <a:xfrm>
            <a:off x="35496" y="44624"/>
            <a:ext cx="8883918" cy="504056"/>
          </a:xfrm>
          <a:prstGeom prst="rect">
            <a:avLst/>
          </a:prstGeom>
        </p:spPr>
        <p:txBody>
          <a:bodyPr vert="horz" anchor="ctr">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sz="2300" dirty="0">
                <a:solidFill>
                  <a:srgbClr val="76B6D6"/>
                </a:solidFill>
              </a:rPr>
              <a:t>Desarrollo del proyecto. Punto 4 metodología CRISP-DM. MODELADO</a:t>
            </a:r>
            <a:endParaRPr lang="es-ES" sz="2300" dirty="0">
              <a:solidFill>
                <a:srgbClr val="76B6D6"/>
              </a:solidFill>
            </a:endParaRPr>
          </a:p>
        </p:txBody>
      </p:sp>
      <p:sp>
        <p:nvSpPr>
          <p:cNvPr id="8" name="2 Marcador de contenido"/>
          <p:cNvSpPr txBox="1">
            <a:spLocks/>
          </p:cNvSpPr>
          <p:nvPr/>
        </p:nvSpPr>
        <p:spPr>
          <a:xfrm>
            <a:off x="140452" y="764704"/>
            <a:ext cx="1476219" cy="324036"/>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smtClean="0">
                <a:latin typeface="+mj-lt"/>
              </a:rPr>
              <a:t>K-NN</a:t>
            </a:r>
            <a:endParaRPr lang="es-ES_tradnl" sz="1200" dirty="0">
              <a:latin typeface="+mj-lt"/>
            </a:endParaRPr>
          </a:p>
        </p:txBody>
      </p:sp>
      <p:sp>
        <p:nvSpPr>
          <p:cNvPr id="11" name="2 Marcador de contenido"/>
          <p:cNvSpPr txBox="1">
            <a:spLocks/>
          </p:cNvSpPr>
          <p:nvPr/>
        </p:nvSpPr>
        <p:spPr>
          <a:xfrm>
            <a:off x="140452" y="2359360"/>
            <a:ext cx="1836259" cy="324036"/>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Regresión logística</a:t>
            </a:r>
          </a:p>
        </p:txBody>
      </p:sp>
      <p:sp>
        <p:nvSpPr>
          <p:cNvPr id="12" name="2 Marcador de contenido"/>
          <p:cNvSpPr txBox="1">
            <a:spLocks/>
          </p:cNvSpPr>
          <p:nvPr/>
        </p:nvSpPr>
        <p:spPr>
          <a:xfrm>
            <a:off x="140452" y="4437112"/>
            <a:ext cx="1836259" cy="324036"/>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err="1">
                <a:latin typeface="+mj-lt"/>
              </a:rPr>
              <a:t>AdaBoost</a:t>
            </a:r>
            <a:endParaRPr lang="es-ES" sz="1200" dirty="0">
              <a:latin typeface="+mj-lt"/>
            </a:endParaRPr>
          </a:p>
          <a:p>
            <a:pPr marL="109728" indent="0">
              <a:buClr>
                <a:schemeClr val="accent2">
                  <a:lumMod val="75000"/>
                </a:schemeClr>
              </a:buClr>
              <a:buNone/>
            </a:pPr>
            <a:endParaRPr lang="es-ES_tradnl" sz="1200" dirty="0">
              <a:latin typeface="+mj-lt"/>
            </a:endParaRPr>
          </a:p>
        </p:txBody>
      </p:sp>
      <p:sp>
        <p:nvSpPr>
          <p:cNvPr id="13" name="2 Marcador de contenido"/>
          <p:cNvSpPr txBox="1">
            <a:spLocks/>
          </p:cNvSpPr>
          <p:nvPr/>
        </p:nvSpPr>
        <p:spPr>
          <a:xfrm>
            <a:off x="6840016" y="944917"/>
            <a:ext cx="1836259" cy="324036"/>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err="1">
                <a:latin typeface="+mj-lt"/>
              </a:rPr>
              <a:t>GradientBoosting</a:t>
            </a:r>
            <a:r>
              <a:rPr lang="es-ES_tradnl" sz="1200" b="1" dirty="0"/>
              <a:t> 	 </a:t>
            </a:r>
            <a:endParaRPr lang="es-ES" sz="1200" b="1" dirty="0"/>
          </a:p>
        </p:txBody>
      </p:sp>
      <p:sp>
        <p:nvSpPr>
          <p:cNvPr id="14" name="2 Marcador de contenido"/>
          <p:cNvSpPr txBox="1">
            <a:spLocks/>
          </p:cNvSpPr>
          <p:nvPr/>
        </p:nvSpPr>
        <p:spPr>
          <a:xfrm>
            <a:off x="6840016" y="2808955"/>
            <a:ext cx="1836259" cy="324036"/>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err="1">
                <a:latin typeface="+mj-lt"/>
              </a:rPr>
              <a:t>RandomForest</a:t>
            </a:r>
            <a:endParaRPr lang="es-ES" sz="1200" dirty="0">
              <a:latin typeface="+mj-lt"/>
            </a:endParaRPr>
          </a:p>
        </p:txBody>
      </p:sp>
      <p:pic>
        <p:nvPicPr>
          <p:cNvPr id="16" name="15 Imagen"/>
          <p:cNvPicPr/>
          <p:nvPr/>
        </p:nvPicPr>
        <p:blipFill>
          <a:blip r:embed="rId7"/>
          <a:stretch>
            <a:fillRect/>
          </a:stretch>
        </p:blipFill>
        <p:spPr>
          <a:xfrm>
            <a:off x="302525" y="1160748"/>
            <a:ext cx="3348372" cy="1044116"/>
          </a:xfrm>
          <a:prstGeom prst="rect">
            <a:avLst/>
          </a:prstGeom>
        </p:spPr>
      </p:pic>
      <p:pic>
        <p:nvPicPr>
          <p:cNvPr id="20" name="19 Imagen"/>
          <p:cNvPicPr/>
          <p:nvPr/>
        </p:nvPicPr>
        <p:blipFill>
          <a:blip r:embed="rId8"/>
          <a:stretch>
            <a:fillRect/>
          </a:stretch>
        </p:blipFill>
        <p:spPr>
          <a:xfrm>
            <a:off x="302525" y="2780928"/>
            <a:ext cx="3456384" cy="1559274"/>
          </a:xfrm>
          <a:prstGeom prst="rect">
            <a:avLst/>
          </a:prstGeom>
        </p:spPr>
      </p:pic>
      <p:pic>
        <p:nvPicPr>
          <p:cNvPr id="21" name="20 Imagen"/>
          <p:cNvPicPr/>
          <p:nvPr/>
        </p:nvPicPr>
        <p:blipFill>
          <a:blip r:embed="rId9"/>
          <a:stretch>
            <a:fillRect/>
          </a:stretch>
        </p:blipFill>
        <p:spPr>
          <a:xfrm>
            <a:off x="302525" y="4869160"/>
            <a:ext cx="3888432" cy="1296144"/>
          </a:xfrm>
          <a:prstGeom prst="rect">
            <a:avLst/>
          </a:prstGeom>
        </p:spPr>
      </p:pic>
      <p:pic>
        <p:nvPicPr>
          <p:cNvPr id="22" name="21 Imagen"/>
          <p:cNvPicPr/>
          <p:nvPr/>
        </p:nvPicPr>
        <p:blipFill>
          <a:blip r:embed="rId10"/>
          <a:stretch>
            <a:fillRect/>
          </a:stretch>
        </p:blipFill>
        <p:spPr>
          <a:xfrm>
            <a:off x="4932040" y="1482258"/>
            <a:ext cx="4111321" cy="1201138"/>
          </a:xfrm>
          <a:prstGeom prst="rect">
            <a:avLst/>
          </a:prstGeom>
        </p:spPr>
      </p:pic>
      <p:pic>
        <p:nvPicPr>
          <p:cNvPr id="24" name="23 Imagen"/>
          <p:cNvPicPr/>
          <p:nvPr/>
        </p:nvPicPr>
        <p:blipFill>
          <a:blip r:embed="rId11"/>
          <a:stretch>
            <a:fillRect/>
          </a:stretch>
        </p:blipFill>
        <p:spPr>
          <a:xfrm>
            <a:off x="4311836" y="3258550"/>
            <a:ext cx="4731525" cy="1255384"/>
          </a:xfrm>
          <a:prstGeom prst="rect">
            <a:avLst/>
          </a:prstGeom>
        </p:spPr>
      </p:pic>
      <p:sp>
        <p:nvSpPr>
          <p:cNvPr id="3" name="Rectángulo 2">
            <a:extLst>
              <a:ext uri="{FF2B5EF4-FFF2-40B4-BE49-F238E27FC236}">
                <a16:creationId xmlns="" xmlns:a16="http://schemas.microsoft.com/office/drawing/2014/main" id="{2EBF5084-8DAC-4D06-8729-83468B26E7E5}"/>
              </a:ext>
            </a:extLst>
          </p:cNvPr>
          <p:cNvSpPr/>
          <p:nvPr/>
        </p:nvSpPr>
        <p:spPr>
          <a:xfrm>
            <a:off x="4190957" y="4761147"/>
            <a:ext cx="4877556" cy="1946687"/>
          </a:xfrm>
          <a:prstGeom prst="rect">
            <a:avLst/>
          </a:prstGeom>
        </p:spPr>
        <p:txBody>
          <a:bodyPr wrap="square">
            <a:spAutoFit/>
          </a:bodyPr>
          <a:lstStyle/>
          <a:p>
            <a:r>
              <a:rPr lang="es-ES_tradnl" sz="1100" dirty="0"/>
              <a:t>Los resultados con los algoritmos predictivos usados demuestran que tenemos un modelo de datos sesgado, esto se debe  a una serie de factores, tales como:</a:t>
            </a:r>
          </a:p>
          <a:p>
            <a:endParaRPr lang="es-ES_tradnl" sz="1050" dirty="0"/>
          </a:p>
          <a:p>
            <a:pPr marL="285750" indent="-285750">
              <a:buFont typeface="Wingdings" panose="05000000000000000000" pitchFamily="2" charset="2"/>
              <a:buChar char="q"/>
            </a:pPr>
            <a:r>
              <a:rPr lang="es-ES_tradnl" sz="1100" dirty="0"/>
              <a:t>Análisis de un periodo de tiempo demasiado breve (inferior a 6 meses).</a:t>
            </a:r>
          </a:p>
          <a:p>
            <a:pPr marL="285750" indent="-285750">
              <a:buFont typeface="Wingdings" panose="05000000000000000000" pitchFamily="2" charset="2"/>
              <a:buChar char="q"/>
            </a:pPr>
            <a:r>
              <a:rPr lang="es-ES_tradnl" sz="1100" dirty="0"/>
              <a:t>Mediciones con demasiados outliers en las magnitudes meteorológicas.</a:t>
            </a:r>
          </a:p>
          <a:p>
            <a:pPr marL="285750" indent="-285750">
              <a:buFont typeface="Wingdings" panose="05000000000000000000" pitchFamily="2" charset="2"/>
              <a:buChar char="q"/>
            </a:pPr>
            <a:r>
              <a:rPr lang="es-ES_tradnl" sz="1100" dirty="0"/>
              <a:t>El valor de la variable ICA parcial se basa en el peor valor de los 5 contaminantes analizados.</a:t>
            </a:r>
          </a:p>
          <a:p>
            <a:pPr marL="285750" indent="-285750">
              <a:buFont typeface="Wingdings" panose="05000000000000000000" pitchFamily="2" charset="2"/>
              <a:buChar char="q"/>
            </a:pPr>
            <a:r>
              <a:rPr lang="es-ES_tradnl" sz="1100" dirty="0"/>
              <a:t>Datos faltantes por motivos diversos </a:t>
            </a:r>
            <a:r>
              <a:rPr lang="es-ES" sz="1100" dirty="0"/>
              <a:t>averías en el suministro eléctrico, en las comunicaciones, o en el propio equipo analizador.</a:t>
            </a:r>
            <a:endParaRPr lang="es-ES_tradnl" sz="1100" dirty="0"/>
          </a:p>
          <a:p>
            <a:pPr marL="285750" indent="-285750">
              <a:buFont typeface="Arial" panose="020B0604020202020204" pitchFamily="34" charset="0"/>
              <a:buChar char="•"/>
            </a:pPr>
            <a:endParaRPr lang="es-ES" sz="1100" dirty="0"/>
          </a:p>
        </p:txBody>
      </p:sp>
      <p:cxnSp>
        <p:nvCxnSpPr>
          <p:cNvPr id="18" name="Conector recto 17"/>
          <p:cNvCxnSpPr/>
          <p:nvPr/>
        </p:nvCxnSpPr>
        <p:spPr>
          <a:xfrm>
            <a:off x="2843808" y="692696"/>
            <a:ext cx="1548072"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2357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1000"/>
                                        <p:tgtEl>
                                          <p:spTgt spid="3"/>
                                        </p:tgtEl>
                                      </p:cBhvr>
                                    </p:animEffect>
                                    <p:anim calcmode="lin" valueType="num">
                                      <p:cBhvr>
                                        <p:cTn id="42" dur="1000" fill="hold"/>
                                        <p:tgtEl>
                                          <p:spTgt spid="3"/>
                                        </p:tgtEl>
                                        <p:attrNameLst>
                                          <p:attrName>ppt_x</p:attrName>
                                        </p:attrNameLst>
                                      </p:cBhvr>
                                      <p:tavLst>
                                        <p:tav tm="0">
                                          <p:val>
                                            <p:strVal val="#ppt_x"/>
                                          </p:val>
                                        </p:tav>
                                        <p:tav tm="100000">
                                          <p:val>
                                            <p:strVal val="#ppt_x"/>
                                          </p:val>
                                        </p:tav>
                                      </p:tavLst>
                                    </p:anim>
                                    <p:anim calcmode="lin" valueType="num">
                                      <p:cBhvr>
                                        <p:cTn id="4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1" grpId="0" animBg="1"/>
      <p:bldP spid="12" grpId="0" animBg="1"/>
      <p:bldP spid="13" grpId="0" animBg="1"/>
      <p:bldP spid="14" grpId="0" animBg="1"/>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Objeto"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673" name="Diapositiva de think-cell" r:id="rId5" imgW="270" imgH="270" progId="TCLayout.ActiveDocument.1">
                  <p:embed/>
                </p:oleObj>
              </mc:Choice>
              <mc:Fallback>
                <p:oleObj name="Diapositiva de think-cell" r:id="rId5" imgW="270" imgH="270"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1 Título"/>
          <p:cNvSpPr txBox="1">
            <a:spLocks/>
          </p:cNvSpPr>
          <p:nvPr/>
        </p:nvSpPr>
        <p:spPr>
          <a:xfrm>
            <a:off x="39719" y="44624"/>
            <a:ext cx="8996777" cy="576064"/>
          </a:xfrm>
          <a:prstGeom prst="rect">
            <a:avLst/>
          </a:prstGeom>
        </p:spPr>
        <p:txBody>
          <a:bodyPr vert="horz" anchor="ctr">
            <a:normAutofit fontScale="45000" lnSpcReduction="2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dirty="0">
                <a:solidFill>
                  <a:srgbClr val="76B6D6"/>
                </a:solidFill>
              </a:rPr>
              <a:t>Desarrollo del proyecto. Punto 4 metodología CRISP-DM. ALGORITMOS</a:t>
            </a:r>
            <a:endParaRPr lang="es-ES" dirty="0">
              <a:solidFill>
                <a:srgbClr val="76B6D6"/>
              </a:solidFill>
            </a:endParaRPr>
          </a:p>
        </p:txBody>
      </p:sp>
      <p:pic>
        <p:nvPicPr>
          <p:cNvPr id="4" name="Imagen 3">
            <a:extLst>
              <a:ext uri="{FF2B5EF4-FFF2-40B4-BE49-F238E27FC236}">
                <a16:creationId xmlns:a16="http://schemas.microsoft.com/office/drawing/2014/main" xmlns="" id="{64451D88-D288-4BC1-8CC8-7D5D5EA9004D}"/>
              </a:ext>
            </a:extLst>
          </p:cNvPr>
          <p:cNvPicPr>
            <a:picLocks noChangeAspect="1"/>
          </p:cNvPicPr>
          <p:nvPr/>
        </p:nvPicPr>
        <p:blipFill rotWithShape="1">
          <a:blip r:embed="rId7"/>
          <a:srcRect l="31246" t="36350" r="35956" b="53150"/>
          <a:stretch/>
        </p:blipFill>
        <p:spPr>
          <a:xfrm>
            <a:off x="302907" y="1740318"/>
            <a:ext cx="3765405" cy="936104"/>
          </a:xfrm>
          <a:prstGeom prst="rect">
            <a:avLst/>
          </a:prstGeom>
        </p:spPr>
      </p:pic>
      <p:sp>
        <p:nvSpPr>
          <p:cNvPr id="17" name="2 Marcador de contenido">
            <a:extLst>
              <a:ext uri="{FF2B5EF4-FFF2-40B4-BE49-F238E27FC236}">
                <a16:creationId xmlns:a16="http://schemas.microsoft.com/office/drawing/2014/main" xmlns="" id="{201D50B2-3B9A-424D-AC58-D3CED73DBC35}"/>
              </a:ext>
            </a:extLst>
          </p:cNvPr>
          <p:cNvSpPr txBox="1">
            <a:spLocks/>
          </p:cNvSpPr>
          <p:nvPr/>
        </p:nvSpPr>
        <p:spPr>
          <a:xfrm>
            <a:off x="402315" y="761198"/>
            <a:ext cx="1836259" cy="324036"/>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chemeClr val="accent2">
                  <a:lumMod val="75000"/>
                </a:schemeClr>
              </a:buClr>
              <a:buNone/>
            </a:pPr>
            <a:r>
              <a:rPr lang="es-ES_tradnl" sz="1200" dirty="0">
                <a:latin typeface="+mj-lt"/>
              </a:rPr>
              <a:t>MATRIZ DE CONFUSIÓN</a:t>
            </a:r>
          </a:p>
        </p:txBody>
      </p:sp>
      <p:pic>
        <p:nvPicPr>
          <p:cNvPr id="18" name="Imagen 17">
            <a:extLst>
              <a:ext uri="{FF2B5EF4-FFF2-40B4-BE49-F238E27FC236}">
                <a16:creationId xmlns:a16="http://schemas.microsoft.com/office/drawing/2014/main" xmlns="" id="{6AA293F3-D363-487A-9180-3E2A574CD3EC}"/>
              </a:ext>
            </a:extLst>
          </p:cNvPr>
          <p:cNvPicPr>
            <a:picLocks noChangeAspect="1"/>
          </p:cNvPicPr>
          <p:nvPr/>
        </p:nvPicPr>
        <p:blipFill rotWithShape="1">
          <a:blip r:embed="rId7"/>
          <a:srcRect l="30802" t="48550" r="30243" b="44100"/>
          <a:stretch/>
        </p:blipFill>
        <p:spPr>
          <a:xfrm>
            <a:off x="4067944" y="1705205"/>
            <a:ext cx="4914622" cy="720079"/>
          </a:xfrm>
          <a:prstGeom prst="rect">
            <a:avLst/>
          </a:prstGeom>
        </p:spPr>
      </p:pic>
      <p:pic>
        <p:nvPicPr>
          <p:cNvPr id="6" name="Imagen 5">
            <a:extLst>
              <a:ext uri="{FF2B5EF4-FFF2-40B4-BE49-F238E27FC236}">
                <a16:creationId xmlns:a16="http://schemas.microsoft.com/office/drawing/2014/main" xmlns="" id="{BE2EA17E-84ED-4F7E-AAEF-3ACE45CA5C63}"/>
              </a:ext>
            </a:extLst>
          </p:cNvPr>
          <p:cNvPicPr>
            <a:picLocks noChangeAspect="1"/>
          </p:cNvPicPr>
          <p:nvPr/>
        </p:nvPicPr>
        <p:blipFill rotWithShape="1">
          <a:blip r:embed="rId8"/>
          <a:srcRect l="32324" t="48950" r="35553" b="24800"/>
          <a:stretch/>
        </p:blipFill>
        <p:spPr>
          <a:xfrm>
            <a:off x="366366" y="3964735"/>
            <a:ext cx="3127353" cy="1984545"/>
          </a:xfrm>
          <a:prstGeom prst="rect">
            <a:avLst/>
          </a:prstGeom>
        </p:spPr>
      </p:pic>
      <p:pic>
        <p:nvPicPr>
          <p:cNvPr id="9" name="Imagen 8">
            <a:extLst>
              <a:ext uri="{FF2B5EF4-FFF2-40B4-BE49-F238E27FC236}">
                <a16:creationId xmlns:a16="http://schemas.microsoft.com/office/drawing/2014/main" xmlns="" id="{C9C1A809-9E70-4DF7-9054-6D16A3B8B1EB}"/>
              </a:ext>
            </a:extLst>
          </p:cNvPr>
          <p:cNvPicPr>
            <a:picLocks noChangeAspect="1"/>
          </p:cNvPicPr>
          <p:nvPr/>
        </p:nvPicPr>
        <p:blipFill rotWithShape="1">
          <a:blip r:embed="rId9"/>
          <a:srcRect l="27985" t="31048" r="1659" b="59450"/>
          <a:stretch/>
        </p:blipFill>
        <p:spPr>
          <a:xfrm>
            <a:off x="395536" y="2744924"/>
            <a:ext cx="7896521" cy="828092"/>
          </a:xfrm>
          <a:prstGeom prst="rect">
            <a:avLst/>
          </a:prstGeom>
        </p:spPr>
      </p:pic>
      <p:sp>
        <p:nvSpPr>
          <p:cNvPr id="10" name="Rectángulo 9">
            <a:extLst>
              <a:ext uri="{FF2B5EF4-FFF2-40B4-BE49-F238E27FC236}">
                <a16:creationId xmlns:a16="http://schemas.microsoft.com/office/drawing/2014/main" xmlns="" id="{2F674472-E32E-48DC-9C1D-E90CBBA33086}"/>
              </a:ext>
            </a:extLst>
          </p:cNvPr>
          <p:cNvSpPr/>
          <p:nvPr/>
        </p:nvSpPr>
        <p:spPr>
          <a:xfrm>
            <a:off x="395536" y="1136521"/>
            <a:ext cx="7707221" cy="523220"/>
          </a:xfrm>
          <a:prstGeom prst="rect">
            <a:avLst/>
          </a:prstGeom>
        </p:spPr>
        <p:txBody>
          <a:bodyPr wrap="square">
            <a:spAutoFit/>
          </a:bodyPr>
          <a:lstStyle/>
          <a:p>
            <a:r>
              <a:rPr lang="es-ES" sz="1400" dirty="0">
                <a:solidFill>
                  <a:srgbClr val="212121"/>
                </a:solidFill>
                <a:latin typeface="Roboto"/>
              </a:rPr>
              <a:t>La Matriz de Confusión es una de las métricas más intuitivas y sencillas que se utiliza para encontrar la precisión y exactitud del modelo.</a:t>
            </a:r>
            <a:endParaRPr lang="es-ES" sz="1400" dirty="0"/>
          </a:p>
        </p:txBody>
      </p:sp>
      <p:pic>
        <p:nvPicPr>
          <p:cNvPr id="23" name="Imagen 22">
            <a:extLst>
              <a:ext uri="{FF2B5EF4-FFF2-40B4-BE49-F238E27FC236}">
                <a16:creationId xmlns:a16="http://schemas.microsoft.com/office/drawing/2014/main" xmlns="" id="{9745C471-9F86-4138-89C0-30E871DD3CCB}"/>
              </a:ext>
            </a:extLst>
          </p:cNvPr>
          <p:cNvPicPr>
            <a:picLocks noChangeAspect="1"/>
          </p:cNvPicPr>
          <p:nvPr/>
        </p:nvPicPr>
        <p:blipFill rotWithShape="1">
          <a:blip r:embed="rId10"/>
          <a:srcRect l="31247" t="39478" r="7875" b="44749"/>
          <a:stretch/>
        </p:blipFill>
        <p:spPr>
          <a:xfrm>
            <a:off x="3639656" y="3724044"/>
            <a:ext cx="5376241" cy="1081678"/>
          </a:xfrm>
          <a:prstGeom prst="rect">
            <a:avLst/>
          </a:prstGeom>
        </p:spPr>
      </p:pic>
      <p:pic>
        <p:nvPicPr>
          <p:cNvPr id="25" name="Imagen 24">
            <a:extLst>
              <a:ext uri="{FF2B5EF4-FFF2-40B4-BE49-F238E27FC236}">
                <a16:creationId xmlns:a16="http://schemas.microsoft.com/office/drawing/2014/main" xmlns="" id="{645C6490-562A-4ED8-BF09-1A1B166C595E}"/>
              </a:ext>
            </a:extLst>
          </p:cNvPr>
          <p:cNvPicPr>
            <a:picLocks noChangeAspect="1"/>
          </p:cNvPicPr>
          <p:nvPr/>
        </p:nvPicPr>
        <p:blipFill rotWithShape="1">
          <a:blip r:embed="rId11"/>
          <a:srcRect l="28800" t="35365" r="34507" b="40550"/>
          <a:stretch/>
        </p:blipFill>
        <p:spPr>
          <a:xfrm>
            <a:off x="4551112" y="4979461"/>
            <a:ext cx="3456384" cy="1761907"/>
          </a:xfrm>
          <a:prstGeom prst="rect">
            <a:avLst/>
          </a:prstGeom>
        </p:spPr>
      </p:pic>
      <p:cxnSp>
        <p:nvCxnSpPr>
          <p:cNvPr id="14" name="Conector recto 13"/>
          <p:cNvCxnSpPr/>
          <p:nvPr/>
        </p:nvCxnSpPr>
        <p:spPr>
          <a:xfrm>
            <a:off x="2843808" y="692696"/>
            <a:ext cx="1548072"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82252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Objeto"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697" name="Diapositiva de think-cell" r:id="rId5" imgW="270" imgH="270" progId="TCLayout.ActiveDocument.1">
                  <p:embed/>
                </p:oleObj>
              </mc:Choice>
              <mc:Fallback>
                <p:oleObj name="Diapositiva de think-cell" r:id="rId5" imgW="270" imgH="270"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1 Título"/>
          <p:cNvSpPr txBox="1">
            <a:spLocks/>
          </p:cNvSpPr>
          <p:nvPr/>
        </p:nvSpPr>
        <p:spPr>
          <a:xfrm>
            <a:off x="33847" y="44624"/>
            <a:ext cx="8996777" cy="576064"/>
          </a:xfrm>
          <a:prstGeom prst="rect">
            <a:avLst/>
          </a:prstGeom>
        </p:spPr>
        <p:txBody>
          <a:bodyPr vert="horz" anchor="ctr">
            <a:normAutofit fontScale="45000" lnSpcReduction="2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dirty="0">
                <a:solidFill>
                  <a:srgbClr val="76B6D6"/>
                </a:solidFill>
              </a:rPr>
              <a:t>Desarrollo del proyecto. Punto 4 metodología CRISP-DM. ALGORITMOS</a:t>
            </a:r>
            <a:endParaRPr lang="es-ES" dirty="0">
              <a:solidFill>
                <a:srgbClr val="76B6D6"/>
              </a:solidFill>
            </a:endParaRPr>
          </a:p>
        </p:txBody>
      </p:sp>
      <p:sp>
        <p:nvSpPr>
          <p:cNvPr id="17" name="2 Marcador de contenido">
            <a:extLst>
              <a:ext uri="{FF2B5EF4-FFF2-40B4-BE49-F238E27FC236}">
                <a16:creationId xmlns:a16="http://schemas.microsoft.com/office/drawing/2014/main" xmlns="" id="{201D50B2-3B9A-424D-AC58-D3CED73DBC35}"/>
              </a:ext>
            </a:extLst>
          </p:cNvPr>
          <p:cNvSpPr txBox="1">
            <a:spLocks/>
          </p:cNvSpPr>
          <p:nvPr/>
        </p:nvSpPr>
        <p:spPr>
          <a:xfrm>
            <a:off x="402315" y="761198"/>
            <a:ext cx="1836259" cy="324036"/>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chemeClr val="accent2">
                  <a:lumMod val="75000"/>
                </a:schemeClr>
              </a:buClr>
              <a:buNone/>
            </a:pPr>
            <a:r>
              <a:rPr lang="es-ES_tradnl" sz="1200" dirty="0">
                <a:latin typeface="+mj-lt"/>
              </a:rPr>
              <a:t>CURVA ROC</a:t>
            </a:r>
          </a:p>
        </p:txBody>
      </p:sp>
      <p:sp>
        <p:nvSpPr>
          <p:cNvPr id="3" name="Rectángulo 2">
            <a:extLst>
              <a:ext uri="{FF2B5EF4-FFF2-40B4-BE49-F238E27FC236}">
                <a16:creationId xmlns:a16="http://schemas.microsoft.com/office/drawing/2014/main" xmlns="" id="{AAF12C51-1DA4-4C1F-BE08-B9FC0B3D9598}"/>
              </a:ext>
            </a:extLst>
          </p:cNvPr>
          <p:cNvSpPr/>
          <p:nvPr/>
        </p:nvSpPr>
        <p:spPr>
          <a:xfrm>
            <a:off x="251520" y="1153736"/>
            <a:ext cx="8712968" cy="523220"/>
          </a:xfrm>
          <a:prstGeom prst="rect">
            <a:avLst/>
          </a:prstGeom>
        </p:spPr>
        <p:txBody>
          <a:bodyPr wrap="square">
            <a:spAutoFit/>
          </a:bodyPr>
          <a:lstStyle/>
          <a:p>
            <a:r>
              <a:rPr lang="es-ES" sz="1400" dirty="0">
                <a:solidFill>
                  <a:srgbClr val="212121"/>
                </a:solidFill>
                <a:latin typeface="Roboto"/>
              </a:rPr>
              <a:t>La curva AUC-ROC es la métrica de selección de modelo para el problema de clasificación de dos clases múltiples.</a:t>
            </a:r>
            <a:endParaRPr lang="es-ES" sz="1400" dirty="0"/>
          </a:p>
        </p:txBody>
      </p:sp>
      <p:pic>
        <p:nvPicPr>
          <p:cNvPr id="5" name="Imagen 4">
            <a:extLst>
              <a:ext uri="{FF2B5EF4-FFF2-40B4-BE49-F238E27FC236}">
                <a16:creationId xmlns:a16="http://schemas.microsoft.com/office/drawing/2014/main" xmlns="" id="{0D6346F5-133B-42AF-A8B3-FA4BC0B451C9}"/>
              </a:ext>
            </a:extLst>
          </p:cNvPr>
          <p:cNvPicPr>
            <a:picLocks noChangeAspect="1"/>
          </p:cNvPicPr>
          <p:nvPr/>
        </p:nvPicPr>
        <p:blipFill rotWithShape="1">
          <a:blip r:embed="rId7"/>
          <a:srcRect l="31246" t="37400" r="23908" b="43700"/>
          <a:stretch/>
        </p:blipFill>
        <p:spPr>
          <a:xfrm>
            <a:off x="402315" y="1916832"/>
            <a:ext cx="3960440" cy="1296144"/>
          </a:xfrm>
          <a:prstGeom prst="rect">
            <a:avLst/>
          </a:prstGeom>
        </p:spPr>
      </p:pic>
      <p:pic>
        <p:nvPicPr>
          <p:cNvPr id="8" name="Imagen 7">
            <a:extLst>
              <a:ext uri="{FF2B5EF4-FFF2-40B4-BE49-F238E27FC236}">
                <a16:creationId xmlns:a16="http://schemas.microsoft.com/office/drawing/2014/main" xmlns="" id="{10E1B637-E522-42AA-8C7C-6462220388C2}"/>
              </a:ext>
            </a:extLst>
          </p:cNvPr>
          <p:cNvPicPr>
            <a:picLocks noChangeAspect="1"/>
          </p:cNvPicPr>
          <p:nvPr/>
        </p:nvPicPr>
        <p:blipFill rotWithShape="1">
          <a:blip r:embed="rId8"/>
          <a:srcRect l="31246" t="38450" r="27169" b="55250"/>
          <a:stretch/>
        </p:blipFill>
        <p:spPr>
          <a:xfrm>
            <a:off x="425218" y="3452852"/>
            <a:ext cx="4447370" cy="523220"/>
          </a:xfrm>
          <a:prstGeom prst="rect">
            <a:avLst/>
          </a:prstGeom>
        </p:spPr>
      </p:pic>
      <p:pic>
        <p:nvPicPr>
          <p:cNvPr id="16" name="Imagen 15">
            <a:extLst>
              <a:ext uri="{FF2B5EF4-FFF2-40B4-BE49-F238E27FC236}">
                <a16:creationId xmlns:a16="http://schemas.microsoft.com/office/drawing/2014/main" xmlns="" id="{D95DF049-98AE-48A9-97D0-D5E2F1C1B284}"/>
              </a:ext>
            </a:extLst>
          </p:cNvPr>
          <p:cNvPicPr>
            <a:picLocks noChangeAspect="1"/>
          </p:cNvPicPr>
          <p:nvPr/>
        </p:nvPicPr>
        <p:blipFill rotWithShape="1">
          <a:blip r:embed="rId8"/>
          <a:srcRect l="29063" t="45960" r="18929" b="39300"/>
          <a:stretch/>
        </p:blipFill>
        <p:spPr>
          <a:xfrm>
            <a:off x="397469" y="4077072"/>
            <a:ext cx="4142848" cy="911800"/>
          </a:xfrm>
          <a:prstGeom prst="rect">
            <a:avLst/>
          </a:prstGeom>
        </p:spPr>
      </p:pic>
      <p:pic>
        <p:nvPicPr>
          <p:cNvPr id="11" name="Imagen 10">
            <a:extLst>
              <a:ext uri="{FF2B5EF4-FFF2-40B4-BE49-F238E27FC236}">
                <a16:creationId xmlns:a16="http://schemas.microsoft.com/office/drawing/2014/main" xmlns="" id="{DD9680C9-0AB6-4143-BDBF-A53299D3AC3D}"/>
              </a:ext>
            </a:extLst>
          </p:cNvPr>
          <p:cNvPicPr>
            <a:picLocks noChangeAspect="1"/>
          </p:cNvPicPr>
          <p:nvPr/>
        </p:nvPicPr>
        <p:blipFill rotWithShape="1">
          <a:blip r:embed="rId9"/>
          <a:srcRect l="31247" t="31751" r="20646" b="62948"/>
          <a:stretch/>
        </p:blipFill>
        <p:spPr>
          <a:xfrm>
            <a:off x="4493213" y="1916832"/>
            <a:ext cx="4248472" cy="363546"/>
          </a:xfrm>
          <a:prstGeom prst="rect">
            <a:avLst/>
          </a:prstGeom>
        </p:spPr>
      </p:pic>
      <p:pic>
        <p:nvPicPr>
          <p:cNvPr id="12" name="Imagen 11">
            <a:extLst>
              <a:ext uri="{FF2B5EF4-FFF2-40B4-BE49-F238E27FC236}">
                <a16:creationId xmlns:a16="http://schemas.microsoft.com/office/drawing/2014/main" xmlns="" id="{37F047FE-FB08-44E6-A041-F5ABE402BEB7}"/>
              </a:ext>
            </a:extLst>
          </p:cNvPr>
          <p:cNvPicPr>
            <a:picLocks noChangeAspect="1"/>
          </p:cNvPicPr>
          <p:nvPr/>
        </p:nvPicPr>
        <p:blipFill rotWithShape="1">
          <a:blip r:embed="rId9"/>
          <a:srcRect l="31246" t="39500" r="43477" b="55952"/>
          <a:stretch/>
        </p:blipFill>
        <p:spPr>
          <a:xfrm>
            <a:off x="4552761" y="2571551"/>
            <a:ext cx="2755544" cy="384998"/>
          </a:xfrm>
          <a:prstGeom prst="rect">
            <a:avLst/>
          </a:prstGeom>
        </p:spPr>
      </p:pic>
      <p:pic>
        <p:nvPicPr>
          <p:cNvPr id="13" name="Imagen 12">
            <a:extLst>
              <a:ext uri="{FF2B5EF4-FFF2-40B4-BE49-F238E27FC236}">
                <a16:creationId xmlns:a16="http://schemas.microsoft.com/office/drawing/2014/main" xmlns="" id="{E5474A96-233A-4D0A-A02F-77CA37F2068C}"/>
              </a:ext>
            </a:extLst>
          </p:cNvPr>
          <p:cNvPicPr>
            <a:picLocks noChangeAspect="1"/>
          </p:cNvPicPr>
          <p:nvPr/>
        </p:nvPicPr>
        <p:blipFill rotWithShape="1">
          <a:blip r:embed="rId10"/>
          <a:srcRect l="27985" t="44750" r="33692" b="25850"/>
          <a:stretch/>
        </p:blipFill>
        <p:spPr>
          <a:xfrm>
            <a:off x="4677652" y="3247722"/>
            <a:ext cx="4123481" cy="2456542"/>
          </a:xfrm>
          <a:prstGeom prst="rect">
            <a:avLst/>
          </a:prstGeom>
        </p:spPr>
      </p:pic>
      <p:cxnSp>
        <p:nvCxnSpPr>
          <p:cNvPr id="14" name="Conector recto 13"/>
          <p:cNvCxnSpPr/>
          <p:nvPr/>
        </p:nvCxnSpPr>
        <p:spPr>
          <a:xfrm>
            <a:off x="3635896" y="692696"/>
            <a:ext cx="1548072"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49699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Captura de pantalla 2020-07-19 a las 13.04.10.png"/>
          <p:cNvPicPr>
            <a:picLocks noChangeAspect="1"/>
          </p:cNvPicPr>
          <p:nvPr/>
        </p:nvPicPr>
        <p:blipFill>
          <a:blip r:embed="rId6">
            <a:alphaModFix amt="10000"/>
            <a:extLst>
              <a:ext uri="{28A0092B-C50C-407E-A947-70E740481C1C}">
                <a14:useLocalDpi xmlns:a14="http://schemas.microsoft.com/office/drawing/2010/main" val="0"/>
              </a:ext>
            </a:extLst>
          </a:blip>
          <a:stretch>
            <a:fillRect/>
          </a:stretch>
        </p:blipFill>
        <p:spPr>
          <a:xfrm rot="657099">
            <a:off x="59802" y="1483698"/>
            <a:ext cx="9144000" cy="612804"/>
          </a:xfrm>
          <a:prstGeom prst="rect">
            <a:avLst/>
          </a:prstGeom>
        </p:spPr>
      </p:pic>
      <p:pic>
        <p:nvPicPr>
          <p:cNvPr id="3" name="Imagen 2" descr="Captura de pantalla 2020-07-19 a las 13.12.43.png"/>
          <p:cNvPicPr>
            <a:picLocks noChangeAspect="1"/>
          </p:cNvPicPr>
          <p:nvPr/>
        </p:nvPicPr>
        <p:blipFill>
          <a:blip r:embed="rId7">
            <a:alphaModFix amt="10000"/>
            <a:extLst>
              <a:ext uri="{28A0092B-C50C-407E-A947-70E740481C1C}">
                <a14:useLocalDpi xmlns:a14="http://schemas.microsoft.com/office/drawing/2010/main" val="0"/>
              </a:ext>
            </a:extLst>
          </a:blip>
          <a:stretch>
            <a:fillRect/>
          </a:stretch>
        </p:blipFill>
        <p:spPr>
          <a:xfrm rot="20333736">
            <a:off x="6499" y="3124473"/>
            <a:ext cx="9144000" cy="2342233"/>
          </a:xfrm>
          <a:prstGeom prst="rect">
            <a:avLst/>
          </a:prstGeom>
        </p:spPr>
      </p:pic>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6726081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50" name="Diapositiva de think-cell" r:id="rId8" imgW="270" imgH="270" progId="TCLayout.ActiveDocument.1">
                  <p:embed/>
                </p:oleObj>
              </mc:Choice>
              <mc:Fallback>
                <p:oleObj name="Diapositiva de think-cell" r:id="rId8" imgW="270" imgH="270" progId="TCLayout.ActiveDocument.1">
                  <p:embed/>
                  <p:pic>
                    <p:nvPicPr>
                      <p:cNvPr id="4" name="3 Objeto" hidden="1"/>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sz="4500" dirty="0">
              <a:latin typeface="Calibri"/>
              <a:ea typeface="+mj-ea"/>
              <a:cs typeface="+mj-cs"/>
              <a:sym typeface="Calibri"/>
            </a:endParaRPr>
          </a:p>
        </p:txBody>
      </p:sp>
      <p:pic>
        <p:nvPicPr>
          <p:cNvPr id="12" name="11 Imagen" descr="Macintosh HD:Users:walterroncerosnavajo:Desktop:Captura de pantalla 2020-07-19 a las 13.00.46.png"/>
          <p:cNvPicPr/>
          <p:nvPr/>
        </p:nvPicPr>
        <p:blipFill>
          <a:blip r:embed="rId10">
            <a:extLst>
              <a:ext uri="{28A0092B-C50C-407E-A947-70E740481C1C}">
                <a14:useLocalDpi xmlns:a14="http://schemas.microsoft.com/office/drawing/2010/main" val="0"/>
              </a:ext>
            </a:extLst>
          </a:blip>
          <a:srcRect/>
          <a:stretch>
            <a:fillRect/>
          </a:stretch>
        </p:blipFill>
        <p:spPr bwMode="auto">
          <a:xfrm>
            <a:off x="4644008" y="1268760"/>
            <a:ext cx="3407161" cy="1733099"/>
          </a:xfrm>
          <a:prstGeom prst="rect">
            <a:avLst/>
          </a:prstGeom>
          <a:noFill/>
          <a:ln>
            <a:noFill/>
          </a:ln>
        </p:spPr>
      </p:pic>
      <p:sp>
        <p:nvSpPr>
          <p:cNvPr id="2" name="1 Título"/>
          <p:cNvSpPr>
            <a:spLocks noGrp="1"/>
          </p:cNvSpPr>
          <p:nvPr>
            <p:ph type="title"/>
          </p:nvPr>
        </p:nvSpPr>
        <p:spPr>
          <a:xfrm>
            <a:off x="146820" y="44624"/>
            <a:ext cx="8883918" cy="504056"/>
          </a:xfrm>
        </p:spPr>
        <p:txBody>
          <a:bodyPr vert="horz" anchor="ctr">
            <a:normAutofit/>
          </a:bodyPr>
          <a:lstStyle/>
          <a:p>
            <a:r>
              <a:rPr lang="es-ES_tradnl" sz="2400" dirty="0" smtClean="0">
                <a:solidFill>
                  <a:srgbClr val="76B6D6"/>
                </a:solidFill>
              </a:rPr>
              <a:t>Visualización</a:t>
            </a:r>
            <a:endParaRPr lang="es-ES" sz="2400" dirty="0">
              <a:solidFill>
                <a:srgbClr val="76B6D6"/>
              </a:solidFill>
            </a:endParaRPr>
          </a:p>
        </p:txBody>
      </p:sp>
      <p:pic>
        <p:nvPicPr>
          <p:cNvPr id="8"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0"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44208" y="149891"/>
            <a:ext cx="1792833" cy="356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2 Marcador de contenido"/>
          <p:cNvSpPr txBox="1">
            <a:spLocks/>
          </p:cNvSpPr>
          <p:nvPr/>
        </p:nvSpPr>
        <p:spPr>
          <a:xfrm>
            <a:off x="0" y="908720"/>
            <a:ext cx="9063430" cy="57606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rgbClr val="76B6D6"/>
              </a:buClr>
              <a:buFont typeface="Wingdings" panose="05000000000000000000" pitchFamily="2" charset="2"/>
              <a:buChar char="q"/>
            </a:pPr>
            <a:r>
              <a:rPr lang="es-ES_tradnl" sz="1100" dirty="0" smtClean="0">
                <a:cs typeface="Calibri" panose="020F0502020204030204" pitchFamily="34" charset="0"/>
              </a:rPr>
              <a:t>Entorno de visualización preparado con ELK apoyándonos en </a:t>
            </a:r>
            <a:r>
              <a:rPr lang="es-ES_tradnl" sz="1100" dirty="0" err="1" smtClean="0">
                <a:cs typeface="Calibri" panose="020F0502020204030204" pitchFamily="34" charset="0"/>
              </a:rPr>
              <a:t>Dockers</a:t>
            </a:r>
            <a:r>
              <a:rPr lang="es-ES_tradnl" sz="1100" dirty="0">
                <a:cs typeface="Calibri" panose="020F0502020204030204" pitchFamily="34" charset="0"/>
              </a:rPr>
              <a:t>.</a:t>
            </a:r>
          </a:p>
        </p:txBody>
      </p:sp>
      <p:sp>
        <p:nvSpPr>
          <p:cNvPr id="11" name="2 Marcador de contenido"/>
          <p:cNvSpPr txBox="1">
            <a:spLocks/>
          </p:cNvSpPr>
          <p:nvPr/>
        </p:nvSpPr>
        <p:spPr>
          <a:xfrm>
            <a:off x="755576" y="1340768"/>
            <a:ext cx="3312368" cy="1800200"/>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lvl="0">
              <a:buClr>
                <a:schemeClr val="accent2">
                  <a:lumMod val="60000"/>
                  <a:lumOff val="40000"/>
                </a:schemeClr>
              </a:buClr>
              <a:buFont typeface="Wingdings" panose="05000000000000000000" pitchFamily="2" charset="2"/>
              <a:buChar char="ü"/>
            </a:pPr>
            <a:r>
              <a:rPr lang="es-ES_tradnl" sz="1100" dirty="0"/>
              <a:t>Instalación de </a:t>
            </a:r>
            <a:r>
              <a:rPr lang="es-ES_tradnl" sz="1100" dirty="0" err="1"/>
              <a:t>Docker</a:t>
            </a:r>
            <a:r>
              <a:rPr lang="es-ES_tradnl" sz="1100" dirty="0"/>
              <a:t> Desktop</a:t>
            </a:r>
            <a:endParaRPr lang="es-ES" sz="1100" dirty="0"/>
          </a:p>
          <a:p>
            <a:pPr lvl="0">
              <a:buClr>
                <a:schemeClr val="accent2">
                  <a:lumMod val="60000"/>
                  <a:lumOff val="40000"/>
                </a:schemeClr>
              </a:buClr>
              <a:buFont typeface="Wingdings" panose="05000000000000000000" pitchFamily="2" charset="2"/>
              <a:buChar char="ü"/>
            </a:pPr>
            <a:r>
              <a:rPr lang="es-ES_tradnl" sz="1100" dirty="0"/>
              <a:t>Descarga de contenedor </a:t>
            </a:r>
            <a:r>
              <a:rPr lang="es-ES_tradnl" sz="1100" dirty="0" err="1"/>
              <a:t>sebp</a:t>
            </a:r>
            <a:r>
              <a:rPr lang="es-ES_tradnl" sz="1100" dirty="0"/>
              <a:t>/</a:t>
            </a:r>
            <a:r>
              <a:rPr lang="es-ES_tradnl" sz="1100" dirty="0" err="1"/>
              <a:t>elk</a:t>
            </a:r>
            <a:endParaRPr lang="es-ES" sz="1100" dirty="0"/>
          </a:p>
          <a:p>
            <a:pPr lvl="0">
              <a:buClr>
                <a:schemeClr val="accent2">
                  <a:lumMod val="60000"/>
                  <a:lumOff val="40000"/>
                </a:schemeClr>
              </a:buClr>
              <a:buFont typeface="Wingdings" panose="05000000000000000000" pitchFamily="2" charset="2"/>
              <a:buChar char="ü"/>
            </a:pPr>
            <a:r>
              <a:rPr lang="es-ES_tradnl" sz="1100" dirty="0"/>
              <a:t>Arrancar el contender </a:t>
            </a:r>
            <a:r>
              <a:rPr lang="es-ES_tradnl" sz="1100" dirty="0" smtClean="0"/>
              <a:t>donde se levanta distintos puertos para </a:t>
            </a:r>
            <a:r>
              <a:rPr lang="es-ES_tradnl" sz="1100" dirty="0" err="1"/>
              <a:t>Elastic</a:t>
            </a:r>
            <a:r>
              <a:rPr lang="es-ES_tradnl" sz="1100" dirty="0"/>
              <a:t>, </a:t>
            </a:r>
            <a:r>
              <a:rPr lang="es-ES_tradnl" sz="1100" dirty="0" err="1"/>
              <a:t>Logstash</a:t>
            </a:r>
            <a:r>
              <a:rPr lang="es-ES_tradnl" sz="1100" dirty="0"/>
              <a:t> y </a:t>
            </a:r>
            <a:r>
              <a:rPr lang="es-ES_tradnl" sz="1100" dirty="0" err="1"/>
              <a:t>Kibana</a:t>
            </a:r>
            <a:endParaRPr lang="es-ES" sz="1100" dirty="0"/>
          </a:p>
          <a:p>
            <a:pPr lvl="0">
              <a:buClr>
                <a:schemeClr val="accent2">
                  <a:lumMod val="60000"/>
                  <a:lumOff val="40000"/>
                </a:schemeClr>
              </a:buClr>
              <a:buFont typeface="Wingdings" panose="05000000000000000000" pitchFamily="2" charset="2"/>
              <a:buChar char="ü"/>
            </a:pPr>
            <a:r>
              <a:rPr lang="es-ES_tradnl" sz="1100" dirty="0"/>
              <a:t>Copiar </a:t>
            </a:r>
            <a:r>
              <a:rPr lang="es-ES_tradnl" sz="1100" dirty="0" err="1"/>
              <a:t>dataset</a:t>
            </a:r>
            <a:r>
              <a:rPr lang="es-ES_tradnl" sz="1100" dirty="0"/>
              <a:t> al contenedor para procesarlo con </a:t>
            </a:r>
            <a:r>
              <a:rPr lang="es-ES_tradnl" sz="1100" dirty="0" err="1"/>
              <a:t>Logstash</a:t>
            </a:r>
            <a:endParaRPr lang="es-ES" sz="1100" dirty="0"/>
          </a:p>
          <a:p>
            <a:pPr lvl="0">
              <a:buClr>
                <a:schemeClr val="accent2">
                  <a:lumMod val="60000"/>
                  <a:lumOff val="40000"/>
                </a:schemeClr>
              </a:buClr>
              <a:buFont typeface="Wingdings" panose="05000000000000000000" pitchFamily="2" charset="2"/>
              <a:buChar char="ü"/>
            </a:pPr>
            <a:r>
              <a:rPr lang="es-ES_tradnl" sz="1100" dirty="0"/>
              <a:t>Crear </a:t>
            </a:r>
            <a:r>
              <a:rPr lang="es-ES_tradnl" sz="1100" dirty="0" err="1"/>
              <a:t>config</a:t>
            </a:r>
            <a:r>
              <a:rPr lang="es-ES_tradnl" sz="1100" dirty="0"/>
              <a:t> para </a:t>
            </a:r>
            <a:r>
              <a:rPr lang="es-ES_tradnl" sz="1100" dirty="0" err="1"/>
              <a:t>Logstash</a:t>
            </a:r>
            <a:r>
              <a:rPr lang="es-ES_tradnl" sz="1100" dirty="0"/>
              <a:t> </a:t>
            </a:r>
            <a:r>
              <a:rPr lang="es-ES_tradnl" sz="1100" dirty="0" smtClean="0"/>
              <a:t>para su carga posterior en </a:t>
            </a:r>
            <a:r>
              <a:rPr lang="es-ES_tradnl" sz="1100" dirty="0" err="1" smtClean="0"/>
              <a:t>ElasticSearch</a:t>
            </a:r>
            <a:endParaRPr lang="es-ES" sz="1100" dirty="0"/>
          </a:p>
        </p:txBody>
      </p:sp>
      <p:sp>
        <p:nvSpPr>
          <p:cNvPr id="14" name="2 Marcador de contenido"/>
          <p:cNvSpPr txBox="1">
            <a:spLocks/>
          </p:cNvSpPr>
          <p:nvPr/>
        </p:nvSpPr>
        <p:spPr>
          <a:xfrm>
            <a:off x="179512" y="3429000"/>
            <a:ext cx="3312368" cy="650527"/>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lvl="0">
              <a:buClr>
                <a:schemeClr val="accent2">
                  <a:lumMod val="75000"/>
                </a:schemeClr>
              </a:buClr>
            </a:pPr>
            <a:r>
              <a:rPr lang="es-ES_tradnl" sz="1100" dirty="0" smtClean="0"/>
              <a:t>En la UI de </a:t>
            </a:r>
            <a:r>
              <a:rPr lang="es-ES_tradnl" sz="1100" dirty="0" err="1" smtClean="0"/>
              <a:t>ElasticSearch</a:t>
            </a:r>
            <a:r>
              <a:rPr lang="es-ES_tradnl" sz="1100" dirty="0" smtClean="0"/>
              <a:t> levantada, se </a:t>
            </a:r>
            <a:r>
              <a:rPr lang="es-ES_tradnl" sz="1100" dirty="0" err="1" smtClean="0"/>
              <a:t>creción</a:t>
            </a:r>
            <a:r>
              <a:rPr lang="es-ES_tradnl" sz="1100" dirty="0" smtClean="0"/>
              <a:t> un </a:t>
            </a:r>
            <a:r>
              <a:rPr lang="es-ES_tradnl" sz="1100" dirty="0" err="1" smtClean="0"/>
              <a:t>mapping</a:t>
            </a:r>
            <a:r>
              <a:rPr lang="es-ES_tradnl" sz="1100" dirty="0" smtClean="0"/>
              <a:t> para el tipo de dato </a:t>
            </a:r>
            <a:r>
              <a:rPr lang="es-ES_tradnl" sz="1100" b="1" dirty="0" err="1" smtClean="0"/>
              <a:t>geo_point</a:t>
            </a:r>
            <a:endParaRPr lang="es-ES" sz="1100" dirty="0"/>
          </a:p>
        </p:txBody>
      </p:sp>
      <p:pic>
        <p:nvPicPr>
          <p:cNvPr id="15" name="14 Imagen" descr="Macintosh HD:Users:walterroncerosnavajo:Desktop:Captura de pantalla 2020-07-19 a las 13.00.35.png"/>
          <p:cNvPicPr/>
          <p:nvPr/>
        </p:nvPicPr>
        <p:blipFill>
          <a:blip r:embed="rId13">
            <a:extLst>
              <a:ext uri="{28A0092B-C50C-407E-A947-70E740481C1C}">
                <a14:useLocalDpi xmlns:a14="http://schemas.microsoft.com/office/drawing/2010/main" val="0"/>
              </a:ext>
            </a:extLst>
          </a:blip>
          <a:srcRect/>
          <a:stretch>
            <a:fillRect/>
          </a:stretch>
        </p:blipFill>
        <p:spPr bwMode="auto">
          <a:xfrm>
            <a:off x="4139952" y="3284984"/>
            <a:ext cx="1656184" cy="856114"/>
          </a:xfrm>
          <a:prstGeom prst="rect">
            <a:avLst/>
          </a:prstGeom>
          <a:noFill/>
          <a:ln>
            <a:noFill/>
          </a:ln>
        </p:spPr>
      </p:pic>
      <p:pic>
        <p:nvPicPr>
          <p:cNvPr id="12292" name="Picture 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868144" y="119025"/>
            <a:ext cx="482349" cy="4180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12 Flecha derecha"/>
          <p:cNvSpPr/>
          <p:nvPr/>
        </p:nvSpPr>
        <p:spPr>
          <a:xfrm>
            <a:off x="3851920" y="2636912"/>
            <a:ext cx="72008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15 Flecha derecha"/>
          <p:cNvSpPr/>
          <p:nvPr/>
        </p:nvSpPr>
        <p:spPr>
          <a:xfrm flipV="1">
            <a:off x="3347864" y="3717031"/>
            <a:ext cx="72008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2 Marcador de contenido"/>
          <p:cNvSpPr txBox="1">
            <a:spLocks/>
          </p:cNvSpPr>
          <p:nvPr/>
        </p:nvSpPr>
        <p:spPr>
          <a:xfrm>
            <a:off x="179512" y="4437112"/>
            <a:ext cx="3605411" cy="650527"/>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lvl="0">
              <a:buClr>
                <a:schemeClr val="accent2">
                  <a:lumMod val="75000"/>
                </a:schemeClr>
              </a:buClr>
            </a:pPr>
            <a:r>
              <a:rPr lang="es-ES_tradnl" sz="1100" dirty="0"/>
              <a:t>Ejecutamos </a:t>
            </a:r>
            <a:r>
              <a:rPr lang="es-ES_tradnl" sz="1100" dirty="0" err="1"/>
              <a:t>logstash</a:t>
            </a:r>
            <a:r>
              <a:rPr lang="es-ES_tradnl" sz="1100" dirty="0"/>
              <a:t> para realizar carga con el comando: </a:t>
            </a:r>
            <a:r>
              <a:rPr lang="es-ES_tradnl" sz="1100" i="1" dirty="0" err="1"/>
              <a:t>logstash</a:t>
            </a:r>
            <a:r>
              <a:rPr lang="es-ES_tradnl" sz="1100" i="1" dirty="0"/>
              <a:t> -f /</a:t>
            </a:r>
            <a:r>
              <a:rPr lang="es-ES_tradnl" sz="1100" i="1" dirty="0" err="1"/>
              <a:t>opt</a:t>
            </a:r>
            <a:r>
              <a:rPr lang="es-ES_tradnl" sz="1100" i="1" dirty="0"/>
              <a:t>/</a:t>
            </a:r>
            <a:r>
              <a:rPr lang="es-ES_tradnl" sz="1100" i="1" dirty="0" err="1"/>
              <a:t>logstash</a:t>
            </a:r>
            <a:r>
              <a:rPr lang="es-ES_tradnl" sz="1100" i="1" dirty="0"/>
              <a:t>/</a:t>
            </a:r>
            <a:r>
              <a:rPr lang="es-ES_tradnl" sz="1100" i="1" dirty="0" err="1"/>
              <a:t>config</a:t>
            </a:r>
            <a:r>
              <a:rPr lang="es-ES_tradnl" sz="1100" i="1" dirty="0"/>
              <a:t>/grupo7_BigData_global.config</a:t>
            </a:r>
            <a:endParaRPr lang="es-ES" sz="1100" dirty="0"/>
          </a:p>
        </p:txBody>
      </p:sp>
      <p:sp>
        <p:nvSpPr>
          <p:cNvPr id="22" name="2 Marcador de contenido"/>
          <p:cNvSpPr txBox="1">
            <a:spLocks/>
          </p:cNvSpPr>
          <p:nvPr/>
        </p:nvSpPr>
        <p:spPr>
          <a:xfrm>
            <a:off x="152994" y="5299211"/>
            <a:ext cx="3675831" cy="1304070"/>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100" dirty="0" smtClean="0"/>
              <a:t>Creación de </a:t>
            </a:r>
            <a:r>
              <a:rPr lang="es-ES_tradnl" sz="1100" dirty="0" err="1" smtClean="0"/>
              <a:t>indexPattern</a:t>
            </a:r>
            <a:r>
              <a:rPr lang="es-ES_tradnl" sz="1100" dirty="0" smtClean="0"/>
              <a:t> desde la UI de </a:t>
            </a:r>
            <a:r>
              <a:rPr lang="es-ES_tradnl" sz="1100" dirty="0" err="1" smtClean="0"/>
              <a:t>ElastichSearch</a:t>
            </a:r>
            <a:r>
              <a:rPr lang="es-ES_tradnl" sz="1100" dirty="0" smtClean="0"/>
              <a:t> tras la carga desde </a:t>
            </a:r>
            <a:r>
              <a:rPr lang="es-ES_tradnl" sz="1100" dirty="0" err="1" smtClean="0"/>
              <a:t>Logstash</a:t>
            </a:r>
            <a:r>
              <a:rPr lang="es-ES_tradnl" sz="1100" dirty="0" smtClean="0"/>
              <a:t> para pasar a la parte </a:t>
            </a:r>
            <a:r>
              <a:rPr lang="es-ES_tradnl" sz="1100" dirty="0" err="1" smtClean="0"/>
              <a:t>Discover</a:t>
            </a:r>
            <a:r>
              <a:rPr lang="es-ES_tradnl" sz="1100" dirty="0" smtClean="0"/>
              <a:t> de </a:t>
            </a:r>
            <a:r>
              <a:rPr lang="es-ES_tradnl" sz="1100" dirty="0" err="1" smtClean="0"/>
              <a:t>Kibana</a:t>
            </a:r>
            <a:r>
              <a:rPr lang="es-ES_tradnl" sz="1100" dirty="0" smtClean="0"/>
              <a:t>. </a:t>
            </a:r>
            <a:endParaRPr lang="es-ES" sz="1100" dirty="0"/>
          </a:p>
        </p:txBody>
      </p:sp>
      <p:pic>
        <p:nvPicPr>
          <p:cNvPr id="23" name="22 Imagen" descr="Macintosh HD:Users:walterroncerosnavajo:Desktop:Captura de pantalla 2020-07-19 a las 13.09.26.png"/>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644008" y="4941168"/>
            <a:ext cx="2418392" cy="1136017"/>
          </a:xfrm>
          <a:prstGeom prst="rect">
            <a:avLst/>
          </a:prstGeom>
          <a:noFill/>
          <a:ln>
            <a:noFill/>
          </a:ln>
        </p:spPr>
      </p:pic>
      <p:sp>
        <p:nvSpPr>
          <p:cNvPr id="24" name="23 Flecha derecha"/>
          <p:cNvSpPr/>
          <p:nvPr/>
        </p:nvSpPr>
        <p:spPr>
          <a:xfrm>
            <a:off x="3707904" y="5589240"/>
            <a:ext cx="864096"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30" name="Conector recto 29"/>
          <p:cNvCxnSpPr/>
          <p:nvPr/>
        </p:nvCxnSpPr>
        <p:spPr>
          <a:xfrm>
            <a:off x="4932040" y="692696"/>
            <a:ext cx="1548072"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86554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29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2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1" grpId="0"/>
      <p:bldP spid="14" grpId="0"/>
      <p:bldP spid="13" grpId="0" animBg="1"/>
      <p:bldP spid="16" grpId="0" animBg="1"/>
      <p:bldP spid="20" grpId="0"/>
      <p:bldP spid="22" grpId="0"/>
      <p:bldP spid="2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descr="ICA PARCIAL Ozono.png"/>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rot="2041927">
            <a:off x="-973431" y="2754686"/>
            <a:ext cx="2404330" cy="2276872"/>
          </a:xfrm>
          <a:prstGeom prst="rect">
            <a:avLst/>
          </a:prstGeom>
        </p:spPr>
      </p:pic>
      <p:pic>
        <p:nvPicPr>
          <p:cNvPr id="17" name="Imagen 16" descr="ICA PARCIAL Monóxido de carbono.png"/>
          <p:cNvPicPr>
            <a:picLocks noChangeAspect="1"/>
          </p:cNvPicPr>
          <p:nvPr/>
        </p:nvPicPr>
        <p:blipFill>
          <a:blip r:embed="rId7">
            <a:alphaModFix amt="30000"/>
            <a:extLst>
              <a:ext uri="{28A0092B-C50C-407E-A947-70E740481C1C}">
                <a14:useLocalDpi xmlns:a14="http://schemas.microsoft.com/office/drawing/2010/main" val="0"/>
              </a:ext>
            </a:extLst>
          </a:blip>
          <a:stretch>
            <a:fillRect/>
          </a:stretch>
        </p:blipFill>
        <p:spPr>
          <a:xfrm rot="18000850">
            <a:off x="3298593" y="3259141"/>
            <a:ext cx="1462439" cy="2060848"/>
          </a:xfrm>
          <a:prstGeom prst="rect">
            <a:avLst/>
          </a:prstGeom>
        </p:spPr>
      </p:pic>
      <p:pic>
        <p:nvPicPr>
          <p:cNvPr id="6" name="Imagen 5" descr="Heatmap_Estaciones.png"/>
          <p:cNvPicPr>
            <a:picLocks noChangeAspect="1"/>
          </p:cNvPicPr>
          <p:nvPr/>
        </p:nvPicPr>
        <p:blipFill>
          <a:blip r:embed="rId8">
            <a:alphaModFix amt="20000"/>
            <a:extLst>
              <a:ext uri="{28A0092B-C50C-407E-A947-70E740481C1C}">
                <a14:useLocalDpi xmlns:a14="http://schemas.microsoft.com/office/drawing/2010/main" val="0"/>
              </a:ext>
            </a:extLst>
          </a:blip>
          <a:stretch>
            <a:fillRect/>
          </a:stretch>
        </p:blipFill>
        <p:spPr>
          <a:xfrm rot="20650572">
            <a:off x="902345" y="922581"/>
            <a:ext cx="2664296" cy="2608401"/>
          </a:xfrm>
          <a:prstGeom prst="rect">
            <a:avLst/>
          </a:prstGeom>
        </p:spPr>
      </p:pic>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18981466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608" name="Diapositiva de think-cell" r:id="rId9" imgW="270" imgH="270" progId="TCLayout.ActiveDocument.1">
                  <p:embed/>
                </p:oleObj>
              </mc:Choice>
              <mc:Fallback>
                <p:oleObj name="Diapositiva de think-cell" r:id="rId9" imgW="270" imgH="270" progId="TCLayout.ActiveDocument.1">
                  <p:embed/>
                  <p:pic>
                    <p:nvPicPr>
                      <p:cNvPr id="0" name=""/>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sz="4500" dirty="0">
              <a:latin typeface="Calibri"/>
              <a:ea typeface="+mj-ea"/>
              <a:cs typeface="+mj-cs"/>
              <a:sym typeface="Calibri"/>
            </a:endParaRPr>
          </a:p>
        </p:txBody>
      </p:sp>
      <p:sp>
        <p:nvSpPr>
          <p:cNvPr id="2" name="1 Título"/>
          <p:cNvSpPr>
            <a:spLocks noGrp="1"/>
          </p:cNvSpPr>
          <p:nvPr>
            <p:ph type="title"/>
          </p:nvPr>
        </p:nvSpPr>
        <p:spPr>
          <a:xfrm>
            <a:off x="146820" y="44624"/>
            <a:ext cx="8883918" cy="504056"/>
          </a:xfrm>
        </p:spPr>
        <p:txBody>
          <a:bodyPr vert="horz" anchor="ctr">
            <a:normAutofit/>
          </a:bodyPr>
          <a:lstStyle/>
          <a:p>
            <a:r>
              <a:rPr lang="es-ES_tradnl" sz="2400" dirty="0" smtClean="0">
                <a:solidFill>
                  <a:srgbClr val="76B6D6"/>
                </a:solidFill>
              </a:rPr>
              <a:t>Visualización</a:t>
            </a:r>
            <a:endParaRPr lang="es-ES" sz="2400" dirty="0">
              <a:solidFill>
                <a:srgbClr val="76B6D6"/>
              </a:solidFill>
            </a:endParaRPr>
          </a:p>
        </p:txBody>
      </p:sp>
      <p:pic>
        <p:nvPicPr>
          <p:cNvPr id="8"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0"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44208" y="149891"/>
            <a:ext cx="1792833" cy="356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2 Marcador de contenido"/>
          <p:cNvSpPr txBox="1">
            <a:spLocks/>
          </p:cNvSpPr>
          <p:nvPr/>
        </p:nvSpPr>
        <p:spPr>
          <a:xfrm>
            <a:off x="80570" y="1628800"/>
            <a:ext cx="9063430" cy="57606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rgbClr val="76B6D6"/>
              </a:buClr>
              <a:buFont typeface="Wingdings" panose="05000000000000000000" pitchFamily="2" charset="2"/>
              <a:buChar char="q"/>
            </a:pPr>
            <a:r>
              <a:rPr lang="es-ES_tradnl" sz="1100" dirty="0" smtClean="0">
                <a:cs typeface="Calibri" panose="020F0502020204030204" pitchFamily="34" charset="0"/>
              </a:rPr>
              <a:t>Gráfica por </a:t>
            </a:r>
            <a:r>
              <a:rPr lang="es-ES_tradnl" sz="1100" dirty="0" err="1" smtClean="0">
                <a:cs typeface="Calibri" panose="020F0502020204030204" pitchFamily="34" charset="0"/>
              </a:rPr>
              <a:t>TAGs</a:t>
            </a:r>
            <a:r>
              <a:rPr lang="es-ES_tradnl" sz="1100" dirty="0" smtClean="0">
                <a:cs typeface="Calibri" panose="020F0502020204030204" pitchFamily="34" charset="0"/>
              </a:rPr>
              <a:t> sobre </a:t>
            </a:r>
            <a:r>
              <a:rPr lang="es-ES_tradnl" sz="1100" dirty="0" err="1" smtClean="0">
                <a:cs typeface="Calibri" panose="020F0502020204030204" pitchFamily="34" charset="0"/>
              </a:rPr>
              <a:t>ICAs</a:t>
            </a:r>
            <a:r>
              <a:rPr lang="es-ES_tradnl" sz="1100" dirty="0" smtClean="0">
                <a:cs typeface="Calibri" panose="020F0502020204030204" pitchFamily="34" charset="0"/>
              </a:rPr>
              <a:t> parciales.</a:t>
            </a:r>
          </a:p>
          <a:p>
            <a:pPr lvl="1">
              <a:buClr>
                <a:srgbClr val="76B6D6"/>
              </a:buClr>
              <a:buFont typeface="Wingdings" panose="05000000000000000000" pitchFamily="2" charset="2"/>
              <a:buChar char="q"/>
            </a:pPr>
            <a:r>
              <a:rPr lang="es-ES_tradnl" sz="900" dirty="0" smtClean="0">
                <a:cs typeface="Calibri" panose="020F0502020204030204" pitchFamily="34" charset="0"/>
              </a:rPr>
              <a:t>- Agrupación por magnitudes</a:t>
            </a:r>
          </a:p>
          <a:p>
            <a:pPr lvl="1">
              <a:buClr>
                <a:srgbClr val="76B6D6"/>
              </a:buClr>
              <a:buFont typeface="Wingdings" panose="05000000000000000000" pitchFamily="2" charset="2"/>
              <a:buChar char="q"/>
            </a:pPr>
            <a:r>
              <a:rPr lang="es-ES_tradnl" sz="900" dirty="0" smtClean="0">
                <a:cs typeface="Calibri" panose="020F0502020204030204" pitchFamily="34" charset="0"/>
              </a:rPr>
              <a:t>- Valores </a:t>
            </a:r>
            <a:r>
              <a:rPr lang="es-ES_tradnl" sz="900" dirty="0" err="1" smtClean="0">
                <a:cs typeface="Calibri" panose="020F0502020204030204" pitchFamily="34" charset="0"/>
              </a:rPr>
              <a:t>ICAs</a:t>
            </a:r>
            <a:r>
              <a:rPr lang="es-ES_tradnl" sz="900" dirty="0" smtClean="0">
                <a:cs typeface="Calibri" panose="020F0502020204030204" pitchFamily="34" charset="0"/>
              </a:rPr>
              <a:t> parciales más repetidos</a:t>
            </a:r>
            <a:endParaRPr lang="es-ES_tradnl" sz="900" dirty="0">
              <a:cs typeface="Calibri" panose="020F0502020204030204" pitchFamily="34" charset="0"/>
            </a:endParaRPr>
          </a:p>
        </p:txBody>
      </p:sp>
      <p:pic>
        <p:nvPicPr>
          <p:cNvPr id="12292" name="Picture 4"/>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868144" y="119025"/>
            <a:ext cx="482349" cy="4180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0" name="Conector recto 29"/>
          <p:cNvCxnSpPr/>
          <p:nvPr/>
        </p:nvCxnSpPr>
        <p:spPr>
          <a:xfrm>
            <a:off x="5652120" y="692696"/>
            <a:ext cx="1548072"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pic>
        <p:nvPicPr>
          <p:cNvPr id="3" name="Imagen 2" descr="Real.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053768" y="908721"/>
            <a:ext cx="4586173" cy="2664295"/>
          </a:xfrm>
          <a:prstGeom prst="rect">
            <a:avLst/>
          </a:prstGeom>
        </p:spPr>
      </p:pic>
      <p:sp>
        <p:nvSpPr>
          <p:cNvPr id="21" name="2 Marcador de contenido"/>
          <p:cNvSpPr txBox="1">
            <a:spLocks/>
          </p:cNvSpPr>
          <p:nvPr/>
        </p:nvSpPr>
        <p:spPr>
          <a:xfrm>
            <a:off x="80570" y="4509120"/>
            <a:ext cx="9063430" cy="57606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rgbClr val="76B6D6"/>
              </a:buClr>
              <a:buFont typeface="Wingdings" panose="05000000000000000000" pitchFamily="2" charset="2"/>
              <a:buChar char="q"/>
            </a:pPr>
            <a:r>
              <a:rPr lang="es-ES_tradnl" sz="1100" dirty="0" smtClean="0">
                <a:cs typeface="Calibri" panose="020F0502020204030204" pitchFamily="34" charset="0"/>
              </a:rPr>
              <a:t>Gráfica </a:t>
            </a:r>
            <a:r>
              <a:rPr lang="es-ES_tradnl" sz="1100" dirty="0" err="1" smtClean="0">
                <a:cs typeface="Calibri" panose="020F0502020204030204" pitchFamily="34" charset="0"/>
              </a:rPr>
              <a:t>geolocalizada</a:t>
            </a:r>
            <a:r>
              <a:rPr lang="es-ES_tradnl" sz="1100" dirty="0" smtClean="0">
                <a:cs typeface="Calibri" panose="020F0502020204030204" pitchFamily="34" charset="0"/>
              </a:rPr>
              <a:t> por estación.</a:t>
            </a:r>
          </a:p>
          <a:p>
            <a:pPr lvl="1">
              <a:buClr>
                <a:srgbClr val="76B6D6"/>
              </a:buClr>
              <a:buFont typeface="Wingdings" panose="05000000000000000000" pitchFamily="2" charset="2"/>
              <a:buChar char="q"/>
            </a:pPr>
            <a:r>
              <a:rPr lang="es-ES_tradnl" sz="900" dirty="0" smtClean="0">
                <a:cs typeface="Calibri" panose="020F0502020204030204" pitchFamily="34" charset="0"/>
              </a:rPr>
              <a:t>- Agrupación por estación</a:t>
            </a:r>
          </a:p>
          <a:p>
            <a:pPr lvl="1">
              <a:buClr>
                <a:srgbClr val="76B6D6"/>
              </a:buClr>
              <a:buFont typeface="Wingdings" panose="05000000000000000000" pitchFamily="2" charset="2"/>
              <a:buChar char="q"/>
            </a:pPr>
            <a:r>
              <a:rPr lang="es-ES_tradnl" sz="900" dirty="0" smtClean="0">
                <a:cs typeface="Calibri" panose="020F0502020204030204" pitchFamily="34" charset="0"/>
              </a:rPr>
              <a:t>- Nº de mediciones realizadas en 5 meses</a:t>
            </a:r>
            <a:endParaRPr lang="es-ES_tradnl" sz="900" dirty="0">
              <a:cs typeface="Calibri" panose="020F0502020204030204" pitchFamily="34" charset="0"/>
            </a:endParaRPr>
          </a:p>
        </p:txBody>
      </p:sp>
      <p:pic>
        <p:nvPicPr>
          <p:cNvPr id="7" name="Imagen 6" descr="Mediciones por estación.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67944" y="3645024"/>
            <a:ext cx="4469738" cy="2753276"/>
          </a:xfrm>
          <a:prstGeom prst="rect">
            <a:avLst/>
          </a:prstGeom>
        </p:spPr>
      </p:pic>
      <p:sp>
        <p:nvSpPr>
          <p:cNvPr id="25" name="12 Flecha derecha"/>
          <p:cNvSpPr/>
          <p:nvPr/>
        </p:nvSpPr>
        <p:spPr>
          <a:xfrm>
            <a:off x="3131840" y="1916832"/>
            <a:ext cx="792088"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12 Flecha derecha"/>
          <p:cNvSpPr/>
          <p:nvPr/>
        </p:nvSpPr>
        <p:spPr>
          <a:xfrm>
            <a:off x="3131840" y="4725144"/>
            <a:ext cx="792088"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Imagen 9" descr="ICA PARCIAL Dióxido de nitrógeno.png"/>
          <p:cNvPicPr>
            <a:picLocks noChangeAspect="1"/>
          </p:cNvPicPr>
          <p:nvPr/>
        </p:nvPicPr>
        <p:blipFill>
          <a:blip r:embed="rId16">
            <a:alphaModFix amt="20000"/>
            <a:extLst>
              <a:ext uri="{28A0092B-C50C-407E-A947-70E740481C1C}">
                <a14:useLocalDpi xmlns:a14="http://schemas.microsoft.com/office/drawing/2010/main" val="0"/>
              </a:ext>
            </a:extLst>
          </a:blip>
          <a:stretch>
            <a:fillRect/>
          </a:stretch>
        </p:blipFill>
        <p:spPr>
          <a:xfrm rot="2153922">
            <a:off x="853055" y="5521331"/>
            <a:ext cx="1403648" cy="2015259"/>
          </a:xfrm>
          <a:prstGeom prst="rect">
            <a:avLst/>
          </a:prstGeom>
        </p:spPr>
      </p:pic>
    </p:spTree>
    <p:extLst>
      <p:ext uri="{BB962C8B-B14F-4D97-AF65-F5344CB8AC3E}">
        <p14:creationId xmlns:p14="http://schemas.microsoft.com/office/powerpoint/2010/main" val="22933580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29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2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21" grpId="0"/>
      <p:bldP spid="25" grpId="0" animBg="1"/>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Título"/>
          <p:cNvSpPr txBox="1">
            <a:spLocks/>
          </p:cNvSpPr>
          <p:nvPr/>
        </p:nvSpPr>
        <p:spPr>
          <a:xfrm>
            <a:off x="80570" y="44624"/>
            <a:ext cx="8883918" cy="504056"/>
          </a:xfrm>
          <a:prstGeom prst="rect">
            <a:avLst/>
          </a:prstGeom>
        </p:spPr>
        <p:txBody>
          <a:bodyPr vert="horz" anchor="ctr">
            <a:normAutofit fontScale="60000" lnSpcReduction="2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sz="4000" dirty="0">
                <a:solidFill>
                  <a:srgbClr val="76B6D6"/>
                </a:solidFill>
              </a:rPr>
              <a:t>Tecnologías</a:t>
            </a:r>
            <a:r>
              <a:rPr lang="es-ES_tradnl" dirty="0">
                <a:solidFill>
                  <a:srgbClr val="76B6D6"/>
                </a:solidFill>
              </a:rPr>
              <a:t>:</a:t>
            </a:r>
            <a:endParaRPr lang="es-ES" dirty="0">
              <a:solidFill>
                <a:srgbClr val="76B6D6"/>
              </a:solidFill>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4758" y="3264775"/>
            <a:ext cx="1009650" cy="35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288" y="3587856"/>
            <a:ext cx="122872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CuadroTexto"/>
          <p:cNvSpPr txBox="1"/>
          <p:nvPr/>
        </p:nvSpPr>
        <p:spPr>
          <a:xfrm>
            <a:off x="7234758" y="2507463"/>
            <a:ext cx="1156280" cy="461665"/>
          </a:xfrm>
          <a:prstGeom prst="rect">
            <a:avLst/>
          </a:prstGeom>
          <a:noFill/>
        </p:spPr>
        <p:txBody>
          <a:bodyPr wrap="square" rtlCol="0">
            <a:spAutoFit/>
          </a:bodyPr>
          <a:lstStyle/>
          <a:p>
            <a:pPr algn="ctr"/>
            <a:r>
              <a:rPr lang="es-ES_tradnl" sz="1200" i="1" dirty="0" smtClean="0">
                <a:solidFill>
                  <a:schemeClr val="accent2">
                    <a:lumMod val="75000"/>
                  </a:schemeClr>
                </a:solidFill>
              </a:rPr>
              <a:t>Nos organizamos</a:t>
            </a:r>
            <a:endParaRPr lang="es-ES" sz="1200" i="1" dirty="0">
              <a:solidFill>
                <a:schemeClr val="accent2">
                  <a:lumMod val="75000"/>
                </a:schemeClr>
              </a:solidFill>
            </a:endParaRPr>
          </a:p>
        </p:txBody>
      </p:sp>
      <p:sp>
        <p:nvSpPr>
          <p:cNvPr id="5" name="4 Rectángulo"/>
          <p:cNvSpPr/>
          <p:nvPr/>
        </p:nvSpPr>
        <p:spPr>
          <a:xfrm>
            <a:off x="6721013" y="4091713"/>
            <a:ext cx="2376264" cy="215444"/>
          </a:xfrm>
          <a:prstGeom prst="rect">
            <a:avLst/>
          </a:prstGeom>
        </p:spPr>
        <p:txBody>
          <a:bodyPr wrap="square">
            <a:spAutoFit/>
          </a:bodyPr>
          <a:lstStyle/>
          <a:p>
            <a:r>
              <a:rPr lang="es-ES_tradnl" sz="800" u="sng" dirty="0">
                <a:hlinkClick r:id="rId5"/>
              </a:rPr>
              <a:t>https://github.com/Big-Data-Equipo-7/Proyecto</a:t>
            </a:r>
            <a:endParaRPr lang="es-ES" sz="800" dirty="0"/>
          </a:p>
        </p:txBody>
      </p:sp>
      <p:pic>
        <p:nvPicPr>
          <p:cNvPr id="1229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7512" y="1628800"/>
            <a:ext cx="1090613" cy="57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12 CuadroTexto"/>
          <p:cNvSpPr txBox="1"/>
          <p:nvPr/>
        </p:nvSpPr>
        <p:spPr>
          <a:xfrm>
            <a:off x="395536" y="1646796"/>
            <a:ext cx="1619688" cy="646331"/>
          </a:xfrm>
          <a:prstGeom prst="rect">
            <a:avLst/>
          </a:prstGeom>
          <a:noFill/>
        </p:spPr>
        <p:txBody>
          <a:bodyPr wrap="square" rtlCol="0">
            <a:spAutoFit/>
          </a:bodyPr>
          <a:lstStyle/>
          <a:p>
            <a:r>
              <a:rPr lang="es-ES_tradnl" sz="1200" b="1" dirty="0" err="1" smtClean="0">
                <a:solidFill>
                  <a:schemeClr val="tx1">
                    <a:lumMod val="50000"/>
                    <a:lumOff val="50000"/>
                  </a:schemeClr>
                </a:solidFill>
              </a:rPr>
              <a:t>Phyton</a:t>
            </a:r>
            <a:r>
              <a:rPr lang="es-ES_tradnl" sz="1200" b="1" dirty="0" smtClean="0">
                <a:solidFill>
                  <a:schemeClr val="tx1">
                    <a:lumMod val="50000"/>
                    <a:lumOff val="50000"/>
                  </a:schemeClr>
                </a:solidFill>
              </a:rPr>
              <a:t> 3.8.2 </a:t>
            </a:r>
            <a:r>
              <a:rPr lang="es-ES_tradnl" sz="1200" dirty="0" smtClean="0">
                <a:solidFill>
                  <a:schemeClr val="tx1">
                    <a:lumMod val="50000"/>
                    <a:lumOff val="50000"/>
                  </a:schemeClr>
                </a:solidFill>
              </a:rPr>
              <a:t>  Pre-procesamiento de datos origen</a:t>
            </a:r>
            <a:endParaRPr lang="es-ES" sz="1200" b="1" dirty="0">
              <a:solidFill>
                <a:schemeClr val="tx1">
                  <a:lumMod val="50000"/>
                  <a:lumOff val="50000"/>
                </a:schemeClr>
              </a:solidFill>
            </a:endParaRPr>
          </a:p>
        </p:txBody>
      </p:sp>
      <p:pic>
        <p:nvPicPr>
          <p:cNvPr id="18"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5816" y="1645555"/>
            <a:ext cx="649676" cy="6678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6267" y="1610122"/>
            <a:ext cx="707097" cy="7387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21 CuadroTexto"/>
          <p:cNvSpPr txBox="1"/>
          <p:nvPr/>
        </p:nvSpPr>
        <p:spPr>
          <a:xfrm>
            <a:off x="308340" y="5398370"/>
            <a:ext cx="2092384" cy="369332"/>
          </a:xfrm>
          <a:prstGeom prst="rect">
            <a:avLst/>
          </a:prstGeom>
          <a:noFill/>
        </p:spPr>
        <p:txBody>
          <a:bodyPr wrap="square" rtlCol="0">
            <a:spAutoFit/>
          </a:bodyPr>
          <a:lstStyle/>
          <a:p>
            <a:r>
              <a:rPr lang="es-ES_tradnl" b="1" dirty="0" smtClean="0">
                <a:solidFill>
                  <a:schemeClr val="tx1">
                    <a:lumMod val="50000"/>
                    <a:lumOff val="50000"/>
                  </a:schemeClr>
                </a:solidFill>
              </a:rPr>
              <a:t>Visualización</a:t>
            </a:r>
            <a:endParaRPr lang="es-ES" b="1" dirty="0">
              <a:solidFill>
                <a:schemeClr val="tx1">
                  <a:lumMod val="50000"/>
                  <a:lumOff val="50000"/>
                </a:schemeClr>
              </a:solidFill>
            </a:endParaRPr>
          </a:p>
        </p:txBody>
      </p:sp>
      <p:sp>
        <p:nvSpPr>
          <p:cNvPr id="14" name="13 CuadroTexto"/>
          <p:cNvSpPr txBox="1"/>
          <p:nvPr/>
        </p:nvSpPr>
        <p:spPr>
          <a:xfrm>
            <a:off x="91499" y="3285160"/>
            <a:ext cx="2104237" cy="830997"/>
          </a:xfrm>
          <a:prstGeom prst="rect">
            <a:avLst/>
          </a:prstGeom>
          <a:noFill/>
        </p:spPr>
        <p:txBody>
          <a:bodyPr wrap="square" rtlCol="0">
            <a:spAutoFit/>
          </a:bodyPr>
          <a:lstStyle/>
          <a:p>
            <a:r>
              <a:rPr lang="es-ES_tradnl" sz="1200" b="1" dirty="0" err="1" smtClean="0">
                <a:solidFill>
                  <a:schemeClr val="tx1">
                    <a:lumMod val="50000"/>
                    <a:lumOff val="50000"/>
                  </a:schemeClr>
                </a:solidFill>
              </a:rPr>
              <a:t>Jupyter</a:t>
            </a:r>
            <a:r>
              <a:rPr lang="es-ES_tradnl" sz="1200" b="1" dirty="0" smtClean="0">
                <a:solidFill>
                  <a:schemeClr val="tx1">
                    <a:lumMod val="50000"/>
                    <a:lumOff val="50000"/>
                  </a:schemeClr>
                </a:solidFill>
              </a:rPr>
              <a:t> notebook 6.0.3 </a:t>
            </a:r>
            <a:r>
              <a:rPr lang="es-ES_tradnl" sz="1200" dirty="0" smtClean="0">
                <a:solidFill>
                  <a:schemeClr val="tx1">
                    <a:lumMod val="50000"/>
                    <a:lumOff val="50000"/>
                  </a:schemeClr>
                </a:solidFill>
              </a:rPr>
              <a:t>y</a:t>
            </a:r>
            <a:r>
              <a:rPr lang="es-ES_tradnl" sz="1200" b="1" dirty="0" smtClean="0">
                <a:solidFill>
                  <a:schemeClr val="tx1">
                    <a:lumMod val="50000"/>
                    <a:lumOff val="50000"/>
                  </a:schemeClr>
                </a:solidFill>
              </a:rPr>
              <a:t> </a:t>
            </a:r>
            <a:r>
              <a:rPr lang="es-ES_tradnl" sz="1200" b="1" dirty="0" err="1" smtClean="0">
                <a:solidFill>
                  <a:schemeClr val="tx1">
                    <a:lumMod val="50000"/>
                    <a:lumOff val="50000"/>
                  </a:schemeClr>
                </a:solidFill>
              </a:rPr>
              <a:t>colab</a:t>
            </a:r>
            <a:r>
              <a:rPr lang="es-ES_tradnl" sz="1200" b="1" dirty="0" smtClean="0">
                <a:solidFill>
                  <a:schemeClr val="tx1">
                    <a:lumMod val="50000"/>
                    <a:lumOff val="50000"/>
                  </a:schemeClr>
                </a:solidFill>
              </a:rPr>
              <a:t> de google </a:t>
            </a:r>
            <a:r>
              <a:rPr lang="es-ES_tradnl" sz="1200" dirty="0" smtClean="0">
                <a:solidFill>
                  <a:schemeClr val="tx1">
                    <a:lumMod val="50000"/>
                    <a:lumOff val="50000"/>
                  </a:schemeClr>
                </a:solidFill>
              </a:rPr>
              <a:t>realizamos el estudio y modelado de los datos</a:t>
            </a:r>
            <a:endParaRPr lang="es-ES" sz="1200" b="1" dirty="0">
              <a:solidFill>
                <a:schemeClr val="tx1">
                  <a:lumMod val="50000"/>
                  <a:lumOff val="50000"/>
                </a:schemeClr>
              </a:solidFill>
            </a:endParaRPr>
          </a:p>
        </p:txBody>
      </p:sp>
      <p:pic>
        <p:nvPicPr>
          <p:cNvPr id="12297"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08575" y="3238220"/>
            <a:ext cx="692824" cy="6630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8"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14923" y="3385042"/>
            <a:ext cx="640731" cy="4954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9"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86438" y="3901291"/>
            <a:ext cx="3579367" cy="3918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300"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23054" y="5085183"/>
            <a:ext cx="590487" cy="565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9 Rectángulo"/>
          <p:cNvSpPr/>
          <p:nvPr/>
        </p:nvSpPr>
        <p:spPr>
          <a:xfrm>
            <a:off x="6726885" y="3131716"/>
            <a:ext cx="2304256" cy="12333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26 Rectángulo"/>
          <p:cNvSpPr/>
          <p:nvPr/>
        </p:nvSpPr>
        <p:spPr>
          <a:xfrm>
            <a:off x="2339752" y="1495877"/>
            <a:ext cx="3516765" cy="9160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27 Rectángulo"/>
          <p:cNvSpPr/>
          <p:nvPr/>
        </p:nvSpPr>
        <p:spPr>
          <a:xfrm>
            <a:off x="2195736" y="3140968"/>
            <a:ext cx="3841783" cy="1207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301" name="Picture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99279" y="5085184"/>
            <a:ext cx="3381375"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29 Rectángulo"/>
          <p:cNvSpPr/>
          <p:nvPr/>
        </p:nvSpPr>
        <p:spPr>
          <a:xfrm>
            <a:off x="2339752" y="4904901"/>
            <a:ext cx="3602989" cy="1207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10 Flecha derecha"/>
          <p:cNvSpPr/>
          <p:nvPr/>
        </p:nvSpPr>
        <p:spPr>
          <a:xfrm rot="5400000">
            <a:off x="4142745" y="2546577"/>
            <a:ext cx="274722" cy="3092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31 Flecha derecha"/>
          <p:cNvSpPr/>
          <p:nvPr/>
        </p:nvSpPr>
        <p:spPr>
          <a:xfrm rot="5400000">
            <a:off x="4118907" y="4491846"/>
            <a:ext cx="274722" cy="3092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11 Cerrar llave"/>
          <p:cNvSpPr/>
          <p:nvPr/>
        </p:nvSpPr>
        <p:spPr>
          <a:xfrm>
            <a:off x="6186366" y="1196752"/>
            <a:ext cx="689890" cy="518457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cxnSp>
        <p:nvCxnSpPr>
          <p:cNvPr id="29" name="Conector recto 28"/>
          <p:cNvCxnSpPr/>
          <p:nvPr/>
        </p:nvCxnSpPr>
        <p:spPr>
          <a:xfrm>
            <a:off x="6372200" y="692696"/>
            <a:ext cx="1548072"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0079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29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29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29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29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30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30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ppt_x"/>
                                          </p:val>
                                        </p:tav>
                                        <p:tav tm="100000">
                                          <p:val>
                                            <p:strVal val="#ppt_x"/>
                                          </p:val>
                                        </p:tav>
                                      </p:tavLst>
                                    </p:anim>
                                    <p:anim calcmode="lin" valueType="num">
                                      <p:cBhvr additive="base">
                                        <p:cTn id="50" dur="500" fill="hold"/>
                                        <p:tgtEl>
                                          <p:spTgt spid="10"/>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4"/>
                                        </p:tgtEl>
                                        <p:attrNameLst>
                                          <p:attrName>style.visibility</p:attrName>
                                        </p:attrNameLst>
                                      </p:cBhvr>
                                      <p:to>
                                        <p:strVal val="visible"/>
                                      </p:to>
                                    </p:set>
                                    <p:anim calcmode="lin" valueType="num">
                                      <p:cBhvr additive="base">
                                        <p:cTn id="53" dur="500" fill="hold"/>
                                        <p:tgtEl>
                                          <p:spTgt spid="4"/>
                                        </p:tgtEl>
                                        <p:attrNameLst>
                                          <p:attrName>ppt_x</p:attrName>
                                        </p:attrNameLst>
                                      </p:cBhvr>
                                      <p:tavLst>
                                        <p:tav tm="0">
                                          <p:val>
                                            <p:strVal val="#ppt_x"/>
                                          </p:val>
                                        </p:tav>
                                        <p:tav tm="100000">
                                          <p:val>
                                            <p:strVal val="#ppt_x"/>
                                          </p:val>
                                        </p:tav>
                                      </p:tavLst>
                                    </p:anim>
                                    <p:anim calcmode="lin" valueType="num">
                                      <p:cBhvr additive="base">
                                        <p:cTn id="54" dur="500" fill="hold"/>
                                        <p:tgtEl>
                                          <p:spTgt spid="4"/>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additive="base">
                                        <p:cTn id="57" dur="500" fill="hold"/>
                                        <p:tgtEl>
                                          <p:spTgt spid="12"/>
                                        </p:tgtEl>
                                        <p:attrNameLst>
                                          <p:attrName>ppt_x</p:attrName>
                                        </p:attrNameLst>
                                      </p:cBhvr>
                                      <p:tavLst>
                                        <p:tav tm="0">
                                          <p:val>
                                            <p:strVal val="#ppt_x"/>
                                          </p:val>
                                        </p:tav>
                                        <p:tav tm="100000">
                                          <p:val>
                                            <p:strVal val="#ppt_x"/>
                                          </p:val>
                                        </p:tav>
                                      </p:tavLst>
                                    </p:anim>
                                    <p:anim calcmode="lin" valueType="num">
                                      <p:cBhvr additive="base">
                                        <p:cTn id="5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nodeType="clickEffect">
                                  <p:stCondLst>
                                    <p:cond delay="0"/>
                                  </p:stCondLst>
                                  <p:childTnLst>
                                    <p:set>
                                      <p:cBhvr>
                                        <p:cTn id="62" dur="1" fill="hold">
                                          <p:stCondLst>
                                            <p:cond delay="0"/>
                                          </p:stCondLst>
                                        </p:cTn>
                                        <p:tgtEl>
                                          <p:spTgt spid="12291"/>
                                        </p:tgtEl>
                                        <p:attrNameLst>
                                          <p:attrName>style.visibility</p:attrName>
                                        </p:attrNameLst>
                                      </p:cBhvr>
                                      <p:to>
                                        <p:strVal val="visible"/>
                                      </p:to>
                                    </p:set>
                                    <p:animEffect transition="in" filter="barn(inVertical)">
                                      <p:cBhvr>
                                        <p:cTn id="63" dur="500"/>
                                        <p:tgtEl>
                                          <p:spTgt spid="12291"/>
                                        </p:tgtEl>
                                      </p:cBhvr>
                                    </p:animEffect>
                                  </p:childTnLst>
                                </p:cTn>
                              </p:par>
                              <p:par>
                                <p:cTn id="64" presetID="16" presetClass="entr" presetSubtype="21" fill="hold" nodeType="withEffect">
                                  <p:stCondLst>
                                    <p:cond delay="0"/>
                                  </p:stCondLst>
                                  <p:childTnLst>
                                    <p:set>
                                      <p:cBhvr>
                                        <p:cTn id="65" dur="1" fill="hold">
                                          <p:stCondLst>
                                            <p:cond delay="0"/>
                                          </p:stCondLst>
                                        </p:cTn>
                                        <p:tgtEl>
                                          <p:spTgt spid="12290"/>
                                        </p:tgtEl>
                                        <p:attrNameLst>
                                          <p:attrName>style.visibility</p:attrName>
                                        </p:attrNameLst>
                                      </p:cBhvr>
                                      <p:to>
                                        <p:strVal val="visible"/>
                                      </p:to>
                                    </p:set>
                                    <p:animEffect transition="in" filter="barn(inVertical)">
                                      <p:cBhvr>
                                        <p:cTn id="66" dur="500"/>
                                        <p:tgtEl>
                                          <p:spTgt spid="12290"/>
                                        </p:tgtEl>
                                      </p:cBhvr>
                                    </p:animEffect>
                                  </p:childTnLst>
                                </p:cTn>
                              </p:par>
                              <p:par>
                                <p:cTn id="67" presetID="16" presetClass="entr" presetSubtype="21" fill="hold" grpId="0" nodeType="withEffect">
                                  <p:stCondLst>
                                    <p:cond delay="0"/>
                                  </p:stCondLst>
                                  <p:childTnLst>
                                    <p:set>
                                      <p:cBhvr>
                                        <p:cTn id="68" dur="1" fill="hold">
                                          <p:stCondLst>
                                            <p:cond delay="0"/>
                                          </p:stCondLst>
                                        </p:cTn>
                                        <p:tgtEl>
                                          <p:spTgt spid="5"/>
                                        </p:tgtEl>
                                        <p:attrNameLst>
                                          <p:attrName>style.visibility</p:attrName>
                                        </p:attrNameLst>
                                      </p:cBhvr>
                                      <p:to>
                                        <p:strVal val="visible"/>
                                      </p:to>
                                    </p:set>
                                    <p:animEffect transition="in" filter="barn(inVertical)">
                                      <p:cBhvr>
                                        <p:cTn id="69" dur="500"/>
                                        <p:tgtEl>
                                          <p:spTgt spid="5"/>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13" grpId="0"/>
      <p:bldP spid="22" grpId="0"/>
      <p:bldP spid="14" grpId="0"/>
      <p:bldP spid="10" grpId="0" animBg="1"/>
      <p:bldP spid="27" grpId="0" animBg="1"/>
      <p:bldP spid="28" grpId="0" animBg="1"/>
      <p:bldP spid="30" grpId="0" animBg="1"/>
      <p:bldP spid="11" grpId="0" animBg="1"/>
      <p:bldP spid="32"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42090234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74" name="Diapositiva de think-cell" r:id="rId6" imgW="270" imgH="270" progId="TCLayout.ActiveDocument.1">
                  <p:embed/>
                </p:oleObj>
              </mc:Choice>
              <mc:Fallback>
                <p:oleObj name="Diapositiva de think-cell" r:id="rId6" imgW="270" imgH="270" progId="TCLayout.ActiveDocument.1">
                  <p:embed/>
                  <p:pic>
                    <p:nvPicPr>
                      <p:cNvPr id="4" name="3 Objeto"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sz="4500" dirty="0">
              <a:latin typeface="Calibri"/>
              <a:ea typeface="+mj-ea"/>
              <a:cs typeface="+mj-cs"/>
              <a:sym typeface="Calibri"/>
            </a:endParaRPr>
          </a:p>
        </p:txBody>
      </p:sp>
      <p:sp>
        <p:nvSpPr>
          <p:cNvPr id="2" name="1 Título"/>
          <p:cNvSpPr>
            <a:spLocks noGrp="1"/>
          </p:cNvSpPr>
          <p:nvPr>
            <p:ph type="title"/>
          </p:nvPr>
        </p:nvSpPr>
        <p:spPr>
          <a:xfrm>
            <a:off x="152578" y="0"/>
            <a:ext cx="8883918" cy="504056"/>
          </a:xfrm>
        </p:spPr>
        <p:txBody>
          <a:bodyPr vert="horz" anchor="ctr">
            <a:normAutofit/>
          </a:bodyPr>
          <a:lstStyle/>
          <a:p>
            <a:r>
              <a:rPr lang="es-ES_tradnl" sz="2400" dirty="0">
                <a:solidFill>
                  <a:srgbClr val="76B6D6"/>
                </a:solidFill>
              </a:rPr>
              <a:t>Conclusiones y estudio posterior:</a:t>
            </a:r>
            <a:endParaRPr lang="es-ES" sz="2400" dirty="0">
              <a:solidFill>
                <a:srgbClr val="76B6D6"/>
              </a:solidFill>
            </a:endParaRPr>
          </a:p>
        </p:txBody>
      </p:sp>
      <p:pic>
        <p:nvPicPr>
          <p:cNvPr id="8"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2 Marcador de contenido"/>
          <p:cNvSpPr txBox="1">
            <a:spLocks/>
          </p:cNvSpPr>
          <p:nvPr/>
        </p:nvSpPr>
        <p:spPr>
          <a:xfrm>
            <a:off x="211993" y="4899810"/>
            <a:ext cx="8242770" cy="151426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None/>
            </a:pPr>
            <a:r>
              <a:rPr lang="es-ES_tradnl" sz="1200" b="1" dirty="0"/>
              <a:t>Estudio posterior:  </a:t>
            </a:r>
            <a:endParaRPr lang="es-ES" sz="1200" dirty="0"/>
          </a:p>
          <a:p>
            <a:pPr>
              <a:buClr>
                <a:schemeClr val="accent2">
                  <a:lumMod val="75000"/>
                </a:schemeClr>
              </a:buClr>
            </a:pPr>
            <a:r>
              <a:rPr lang="es-ES_tradnl" sz="1200" dirty="0"/>
              <a:t>A la vista de las conclusiones obtenidas en el trabajo, proponemos un </a:t>
            </a:r>
            <a:r>
              <a:rPr lang="es-ES_tradnl" sz="1200" b="1" dirty="0"/>
              <a:t>estudio posterior sobre la composición del ICA</a:t>
            </a:r>
            <a:r>
              <a:rPr lang="es-ES_tradnl" sz="1200" dirty="0"/>
              <a:t>. </a:t>
            </a:r>
            <a:endParaRPr lang="es-ES" sz="1200" dirty="0"/>
          </a:p>
          <a:p>
            <a:pPr>
              <a:buClr>
                <a:schemeClr val="accent2">
                  <a:lumMod val="75000"/>
                </a:schemeClr>
              </a:buClr>
            </a:pPr>
            <a:r>
              <a:rPr lang="es-ES_tradnl" sz="1200" dirty="0"/>
              <a:t>El ICA debería estar conformado de forma ponderada por todos los agentes contaminantes del aire que se consideren (actualmente 6) por que, ¿Qué ocurre si el ICA parcial de cada uno de ellos quedara en 74? Estaríamos con un ICA indicando calidad del aire buena cuando todos ellos están en el umbral y muy probablemente el aire sea bastante perjudicial para la salud para cierto sector de la población.</a:t>
            </a:r>
            <a:endParaRPr lang="es-ES" sz="1200" dirty="0"/>
          </a:p>
        </p:txBody>
      </p:sp>
      <p:sp>
        <p:nvSpPr>
          <p:cNvPr id="24" name="2 Marcador de contenido"/>
          <p:cNvSpPr txBox="1">
            <a:spLocks/>
          </p:cNvSpPr>
          <p:nvPr/>
        </p:nvSpPr>
        <p:spPr>
          <a:xfrm>
            <a:off x="233231" y="836712"/>
            <a:ext cx="8242770" cy="57606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rgbClr val="B6FFA1"/>
              </a:buClr>
              <a:buNone/>
            </a:pPr>
            <a:r>
              <a:rPr lang="es-ES_tradnl" sz="1200" b="1" dirty="0"/>
              <a:t>Conclusiones: </a:t>
            </a:r>
            <a:endParaRPr lang="es-ES" sz="1200" dirty="0"/>
          </a:p>
          <a:p>
            <a:pPr>
              <a:buClr>
                <a:schemeClr val="accent2">
                  <a:lumMod val="60000"/>
                  <a:lumOff val="40000"/>
                </a:schemeClr>
              </a:buClr>
              <a:buFont typeface="Wingdings" panose="05000000000000000000" pitchFamily="2" charset="2"/>
              <a:buChar char="ü"/>
            </a:pPr>
            <a:r>
              <a:rPr lang="es-ES_tradnl" sz="1200" dirty="0"/>
              <a:t>Las </a:t>
            </a:r>
            <a:r>
              <a:rPr lang="es-ES_tradnl" sz="1200" b="1" dirty="0"/>
              <a:t>medidas de distanciamiento </a:t>
            </a:r>
            <a:r>
              <a:rPr lang="es-ES_tradnl" sz="1200" dirty="0" smtClean="0"/>
              <a:t>han </a:t>
            </a:r>
            <a:r>
              <a:rPr lang="es-ES_tradnl" sz="1200" dirty="0"/>
              <a:t>tenido un </a:t>
            </a:r>
            <a:r>
              <a:rPr lang="es-ES_tradnl" sz="1200" b="1" dirty="0"/>
              <a:t>efecto</a:t>
            </a:r>
            <a:r>
              <a:rPr lang="es-ES_tradnl" sz="1200" dirty="0"/>
              <a:t> enorme en los </a:t>
            </a:r>
            <a:r>
              <a:rPr lang="es-ES_tradnl" sz="1200" b="1" dirty="0"/>
              <a:t>niveles de contaminación </a:t>
            </a:r>
            <a:r>
              <a:rPr lang="es-ES_tradnl" sz="1200" dirty="0" smtClean="0"/>
              <a:t>atmosférica</a:t>
            </a:r>
          </a:p>
          <a:p>
            <a:pPr>
              <a:buClr>
                <a:srgbClr val="B6FFA1"/>
              </a:buClr>
              <a:buFont typeface="Wingdings" panose="05000000000000000000" pitchFamily="2" charset="2"/>
              <a:buChar char="ü"/>
            </a:pPr>
            <a:endParaRPr lang="es-ES" sz="1200" dirty="0"/>
          </a:p>
          <a:p>
            <a:pPr>
              <a:buClr>
                <a:srgbClr val="B6FFA1"/>
              </a:buClr>
              <a:buFont typeface="Wingdings" panose="05000000000000000000" pitchFamily="2" charset="2"/>
              <a:buChar char="ü"/>
            </a:pPr>
            <a:endParaRPr lang="es-ES" sz="1200" dirty="0"/>
          </a:p>
        </p:txBody>
      </p:sp>
      <p:sp>
        <p:nvSpPr>
          <p:cNvPr id="10" name="2 Marcador de contenido"/>
          <p:cNvSpPr txBox="1">
            <a:spLocks/>
          </p:cNvSpPr>
          <p:nvPr/>
        </p:nvSpPr>
        <p:spPr>
          <a:xfrm>
            <a:off x="233231" y="1340768"/>
            <a:ext cx="8242770" cy="57606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60000"/>
                  <a:lumOff val="40000"/>
                </a:schemeClr>
              </a:buClr>
              <a:buFont typeface="Wingdings" panose="05000000000000000000" pitchFamily="2" charset="2"/>
              <a:buChar char="ü"/>
            </a:pPr>
            <a:r>
              <a:rPr lang="es-ES_tradnl" sz="1200" dirty="0"/>
              <a:t>Pese a lo que pueda parecer a priori, las </a:t>
            </a:r>
            <a:r>
              <a:rPr lang="es-ES_tradnl" sz="1200" b="1" dirty="0"/>
              <a:t>condiciones meteorológicas influyen mucho menos en la calidad del aire </a:t>
            </a:r>
            <a:r>
              <a:rPr lang="es-ES_tradnl" sz="1200" dirty="0"/>
              <a:t>de lo que cabía esperar, no existiendo una fuerte relación entre ninguna de las magnitudes meteorológicas y las magnitudes de calidad del aire. </a:t>
            </a:r>
          </a:p>
        </p:txBody>
      </p:sp>
      <p:sp>
        <p:nvSpPr>
          <p:cNvPr id="11" name="2 Marcador de contenido"/>
          <p:cNvSpPr txBox="1">
            <a:spLocks/>
          </p:cNvSpPr>
          <p:nvPr/>
        </p:nvSpPr>
        <p:spPr>
          <a:xfrm>
            <a:off x="233231" y="2006586"/>
            <a:ext cx="8242770" cy="855712"/>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60000"/>
                  <a:lumOff val="40000"/>
                </a:schemeClr>
              </a:buClr>
              <a:buFont typeface="Wingdings" panose="05000000000000000000" pitchFamily="2" charset="2"/>
              <a:buChar char="ü"/>
            </a:pPr>
            <a:r>
              <a:rPr lang="es-ES_tradnl" sz="1200" dirty="0"/>
              <a:t>El  </a:t>
            </a:r>
            <a:r>
              <a:rPr lang="es-ES_tradnl" sz="1200" b="1" dirty="0"/>
              <a:t>Índice de Calidad del Aire (ICA</a:t>
            </a:r>
            <a:r>
              <a:rPr lang="es-ES_tradnl" sz="1200" dirty="0"/>
              <a:t>) </a:t>
            </a:r>
            <a:r>
              <a:rPr lang="es-ES_tradnl" sz="1200" b="1" dirty="0"/>
              <a:t>debería estar </a:t>
            </a:r>
            <a:r>
              <a:rPr lang="es-ES_tradnl" sz="1200" dirty="0"/>
              <a:t>conformado de forma </a:t>
            </a:r>
            <a:r>
              <a:rPr lang="es-ES_tradnl" sz="1200" b="1" dirty="0"/>
              <a:t>ponderada</a:t>
            </a:r>
            <a:r>
              <a:rPr lang="es-ES_tradnl" sz="1200" dirty="0"/>
              <a:t> por todos los agentes </a:t>
            </a:r>
            <a:r>
              <a:rPr lang="es-ES_tradnl" sz="1200" b="1" dirty="0"/>
              <a:t>contaminantes</a:t>
            </a:r>
            <a:r>
              <a:rPr lang="es-ES_tradnl" sz="1200" dirty="0"/>
              <a:t> del aire que se consideren (actualmente 6) por que, ¿Qué ocurre si el ICA parcial de cada uno de ellos quedara en 74? Estaríamos con un ICA indicando calidad del aire buena cuando todos ellos están en el umbral y muy probablemente el aire sea bastante perjudicial para la salud para cierto sector de la población.</a:t>
            </a:r>
          </a:p>
        </p:txBody>
      </p:sp>
      <p:sp>
        <p:nvSpPr>
          <p:cNvPr id="12" name="2 Marcador de contenido"/>
          <p:cNvSpPr txBox="1">
            <a:spLocks/>
          </p:cNvSpPr>
          <p:nvPr/>
        </p:nvSpPr>
        <p:spPr>
          <a:xfrm>
            <a:off x="233231" y="3941440"/>
            <a:ext cx="8242770" cy="855712"/>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60000"/>
                  <a:lumOff val="40000"/>
                </a:schemeClr>
              </a:buClr>
              <a:buFont typeface="Wingdings" panose="05000000000000000000" pitchFamily="2" charset="2"/>
              <a:buChar char="ü"/>
            </a:pPr>
            <a:r>
              <a:rPr lang="es-ES_tradnl" sz="1200" dirty="0"/>
              <a:t>El </a:t>
            </a:r>
            <a:r>
              <a:rPr lang="es-ES_tradnl" sz="1200" b="1" dirty="0"/>
              <a:t>periodo de confinamiento ha demostrado por tanto que el confinamiento de la sociedad ha influido positivamente en la calidad del aire,</a:t>
            </a:r>
            <a:r>
              <a:rPr lang="es-ES_tradnl" sz="1200" dirty="0"/>
              <a:t> siendo (como es lógico) la acción social el verdadero impulsor de la contaminación ambiental.  Y aunque se ha apreciado una  disminución de monóxido de carbono a partir de marzo aunque no es la magnitud más próxima a convertirse en ICA en ninguna de las mediciones.</a:t>
            </a:r>
            <a:endParaRPr lang="es-ES" sz="1200" dirty="0"/>
          </a:p>
        </p:txBody>
      </p:sp>
      <p:sp>
        <p:nvSpPr>
          <p:cNvPr id="13" name="2 Marcador de contenido"/>
          <p:cNvSpPr txBox="1">
            <a:spLocks/>
          </p:cNvSpPr>
          <p:nvPr/>
        </p:nvSpPr>
        <p:spPr>
          <a:xfrm>
            <a:off x="233231" y="3030305"/>
            <a:ext cx="8242770" cy="855712"/>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60000"/>
                  <a:lumOff val="40000"/>
                </a:schemeClr>
              </a:buClr>
              <a:buFont typeface="Wingdings" panose="05000000000000000000" pitchFamily="2" charset="2"/>
              <a:buChar char="ü"/>
            </a:pPr>
            <a:r>
              <a:rPr lang="es-ES_tradnl" sz="1200" dirty="0"/>
              <a:t>El análisis de las observaciones horarias de NO2 en Madrid, ​​indica una reducción promedio respectiva de 62%. Otro resultado destacado es que los valores pico máximos por hora también muestran reducciones significativas, con relaciones entre 1.2 y 1.7. </a:t>
            </a:r>
            <a:r>
              <a:rPr lang="es-ES_tradnl" sz="1200" b="1" dirty="0"/>
              <a:t>La mejora en la calidad del aire ha ocurrido ampliamente, afectando tanto a los centros de las ciudades como a las áreas periféricas. </a:t>
            </a:r>
          </a:p>
        </p:txBody>
      </p:sp>
      <p:cxnSp>
        <p:nvCxnSpPr>
          <p:cNvPr id="16" name="Conector recto 15"/>
          <p:cNvCxnSpPr/>
          <p:nvPr/>
        </p:nvCxnSpPr>
        <p:spPr>
          <a:xfrm>
            <a:off x="179512" y="692696"/>
            <a:ext cx="8244816"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19997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2" grpId="0"/>
      <p:bldP spid="24" grpId="0"/>
      <p:bldP spid="10" grpId="0"/>
      <p:bldP spid="11" grpId="0"/>
      <p:bldP spid="12"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12167582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91" name="Diapositiva de think-cell" r:id="rId6" imgW="270" imgH="270" progId="TCLayout.ActiveDocument.1">
                  <p:embed/>
                </p:oleObj>
              </mc:Choice>
              <mc:Fallback>
                <p:oleObj name="Diapositiva de think-cell" r:id="rId6" imgW="270" imgH="270"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sz="3200" b="1" i="1" dirty="0">
              <a:latin typeface="Calibri"/>
              <a:ea typeface="+mj-ea"/>
              <a:cs typeface="+mj-cs"/>
              <a:sym typeface="Calibri"/>
            </a:endParaRPr>
          </a:p>
        </p:txBody>
      </p:sp>
      <p:sp>
        <p:nvSpPr>
          <p:cNvPr id="2" name="1 Título"/>
          <p:cNvSpPr>
            <a:spLocks noGrp="1"/>
          </p:cNvSpPr>
          <p:nvPr>
            <p:ph type="title"/>
          </p:nvPr>
        </p:nvSpPr>
        <p:spPr>
          <a:xfrm>
            <a:off x="631726" y="4444714"/>
            <a:ext cx="7886700" cy="1325563"/>
          </a:xfrm>
        </p:spPr>
        <p:txBody>
          <a:bodyPr>
            <a:normAutofit fontScale="90000"/>
            <a:scene3d>
              <a:camera prst="orthographicFront"/>
              <a:lightRig rig="freezing" dir="t">
                <a:rot lat="0" lon="0" rev="5640000"/>
              </a:lightRig>
            </a:scene3d>
            <a:sp3d prstMaterial="flat">
              <a:contourClr>
                <a:schemeClr val="tx2"/>
              </a:contourClr>
            </a:sp3d>
          </a:bodyPr>
          <a:lstStyle/>
          <a:p>
            <a:pPr algn="ctr"/>
            <a:r>
              <a:rPr lang="es-ES_tradnl" sz="3600" dirty="0">
                <a:ln>
                  <a:solidFill>
                    <a:schemeClr val="tx1">
                      <a:lumMod val="65000"/>
                      <a:lumOff val="35000"/>
                    </a:schemeClr>
                  </a:solidFill>
                </a:ln>
                <a:solidFill>
                  <a:schemeClr val="tx1">
                    <a:lumMod val="65000"/>
                    <a:lumOff val="35000"/>
                  </a:schemeClr>
                </a:solidFill>
                <a:effectLst/>
              </a:rPr>
              <a:t>En recuerdo a todas las personas afectas directa o indirectamente por la covid-19.</a:t>
            </a:r>
            <a:r>
              <a:rPr lang="es-ES_tradnl" sz="1600" i="1" dirty="0" smtClean="0">
                <a:ln>
                  <a:solidFill>
                    <a:schemeClr val="tx1">
                      <a:lumMod val="65000"/>
                      <a:lumOff val="35000"/>
                    </a:schemeClr>
                  </a:solidFill>
                </a:ln>
                <a:solidFill>
                  <a:schemeClr val="tx1">
                    <a:lumMod val="65000"/>
                    <a:lumOff val="35000"/>
                  </a:schemeClr>
                </a:solidFill>
                <a:effectLst/>
              </a:rPr>
              <a:t/>
            </a:r>
            <a:br>
              <a:rPr lang="es-ES_tradnl" sz="1600" i="1" dirty="0" smtClean="0">
                <a:ln>
                  <a:solidFill>
                    <a:schemeClr val="tx1">
                      <a:lumMod val="65000"/>
                      <a:lumOff val="35000"/>
                    </a:schemeClr>
                  </a:solidFill>
                </a:ln>
                <a:solidFill>
                  <a:schemeClr val="tx1">
                    <a:lumMod val="65000"/>
                    <a:lumOff val="35000"/>
                  </a:schemeClr>
                </a:solidFill>
                <a:effectLst/>
              </a:rPr>
            </a:br>
            <a:r>
              <a:rPr lang="es-ES_tradnl" sz="1600" i="1" dirty="0" smtClean="0">
                <a:ln>
                  <a:solidFill>
                    <a:schemeClr val="tx1">
                      <a:lumMod val="65000"/>
                      <a:lumOff val="35000"/>
                    </a:schemeClr>
                  </a:solidFill>
                </a:ln>
                <a:solidFill>
                  <a:schemeClr val="tx1">
                    <a:lumMod val="65000"/>
                    <a:lumOff val="35000"/>
                  </a:schemeClr>
                </a:solidFill>
                <a:effectLst/>
              </a:rPr>
              <a:t/>
            </a:r>
            <a:br>
              <a:rPr lang="es-ES_tradnl" sz="1600" i="1" dirty="0" smtClean="0">
                <a:ln>
                  <a:solidFill>
                    <a:schemeClr val="tx1">
                      <a:lumMod val="65000"/>
                      <a:lumOff val="35000"/>
                    </a:schemeClr>
                  </a:solidFill>
                </a:ln>
                <a:solidFill>
                  <a:schemeClr val="tx1">
                    <a:lumMod val="65000"/>
                    <a:lumOff val="35000"/>
                  </a:schemeClr>
                </a:solidFill>
                <a:effectLst/>
              </a:rPr>
            </a:br>
            <a:endParaRPr lang="es-ES" sz="1600" i="1" dirty="0">
              <a:ln>
                <a:solidFill>
                  <a:schemeClr val="tx1">
                    <a:lumMod val="65000"/>
                    <a:lumOff val="35000"/>
                  </a:schemeClr>
                </a:solidFill>
              </a:ln>
              <a:solidFill>
                <a:schemeClr val="tx1">
                  <a:lumMod val="65000"/>
                  <a:lumOff val="35000"/>
                </a:schemeClr>
              </a:solidFill>
              <a:effectLst/>
            </a:endParaRPr>
          </a:p>
        </p:txBody>
      </p:sp>
      <p:pic>
        <p:nvPicPr>
          <p:cNvPr id="1028"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48988" y="6093296"/>
            <a:ext cx="5886450"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Imagen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81822" y="548680"/>
            <a:ext cx="1786508" cy="3573016"/>
          </a:xfrm>
          <a:prstGeom prst="rect">
            <a:avLst/>
          </a:prstGeom>
        </p:spPr>
      </p:pic>
    </p:spTree>
    <p:extLst>
      <p:ext uri="{BB962C8B-B14F-4D97-AF65-F5344CB8AC3E}">
        <p14:creationId xmlns:p14="http://schemas.microsoft.com/office/powerpoint/2010/main" val="253676023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39785751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02" name="Diapositiva de think-cell" r:id="rId4" imgW="270" imgH="270" progId="TCLayout.ActiveDocument.1">
                  <p:embed/>
                </p:oleObj>
              </mc:Choice>
              <mc:Fallback>
                <p:oleObj name="Diapositiva de think-cell" r:id="rId4" imgW="270" imgH="270" progId="TCLayout.ActiveDocument.1">
                  <p:embed/>
                  <p:pic>
                    <p:nvPicPr>
                      <p:cNvPr id="4" name="3 Objeto"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8"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
            <a:ext cx="9144000" cy="39962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3996297"/>
            <a:ext cx="9144000" cy="2861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CuadroTexto"/>
          <p:cNvSpPr txBox="1"/>
          <p:nvPr/>
        </p:nvSpPr>
        <p:spPr>
          <a:xfrm>
            <a:off x="5909142" y="116632"/>
            <a:ext cx="3234858" cy="830997"/>
          </a:xfrm>
          <a:prstGeom prst="rect">
            <a:avLst/>
          </a:prstGeom>
          <a:noFill/>
        </p:spPr>
        <p:txBody>
          <a:bodyPr wrap="square" rtlCol="0">
            <a:spAutoFit/>
          </a:bodyPr>
          <a:lstStyle/>
          <a:p>
            <a:r>
              <a:rPr lang="es-ES_tradnl" sz="4000" dirty="0" smtClean="0">
                <a:solidFill>
                  <a:schemeClr val="bg1"/>
                </a:solidFill>
                <a:latin typeface="Times New Roman" panose="02020603050405020304" pitchFamily="18" charset="0"/>
                <a:cs typeface="Times New Roman" panose="02020603050405020304" pitchFamily="18" charset="0"/>
              </a:rPr>
              <a:t>Febrero</a:t>
            </a:r>
            <a:r>
              <a:rPr lang="es-ES_tradnl" sz="3600" dirty="0" smtClean="0">
                <a:solidFill>
                  <a:schemeClr val="bg1"/>
                </a:solidFill>
              </a:rPr>
              <a:t> </a:t>
            </a:r>
            <a:r>
              <a:rPr lang="es-ES_tradnl" sz="4800" dirty="0">
                <a:solidFill>
                  <a:schemeClr val="bg1"/>
                </a:solidFill>
              </a:rPr>
              <a:t>2020</a:t>
            </a:r>
            <a:endParaRPr lang="es-ES" sz="4800" dirty="0">
              <a:solidFill>
                <a:schemeClr val="bg1"/>
              </a:solidFill>
            </a:endParaRPr>
          </a:p>
        </p:txBody>
      </p:sp>
    </p:spTree>
    <p:extLst>
      <p:ext uri="{BB962C8B-B14F-4D97-AF65-F5344CB8AC3E}">
        <p14:creationId xmlns:p14="http://schemas.microsoft.com/office/powerpoint/2010/main" val="106894293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36177319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30" name="Diapositiva de think-cell" r:id="rId6" imgW="270" imgH="270" progId="TCLayout.ActiveDocument.1">
                  <p:embed/>
                </p:oleObj>
              </mc:Choice>
              <mc:Fallback>
                <p:oleObj name="Diapositiva de think-cell" r:id="rId6" imgW="270" imgH="270" progId="TCLayout.ActiveDocument.1">
                  <p:embed/>
                  <p:pic>
                    <p:nvPicPr>
                      <p:cNvPr id="4" name="3 Objeto"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sz="4500" dirty="0">
              <a:latin typeface="Calibri"/>
              <a:ea typeface="+mj-ea"/>
              <a:cs typeface="+mj-cs"/>
              <a:sym typeface="Calibri"/>
            </a:endParaRPr>
          </a:p>
        </p:txBody>
      </p:sp>
      <p:sp>
        <p:nvSpPr>
          <p:cNvPr id="2" name="1 Título"/>
          <p:cNvSpPr>
            <a:spLocks noGrp="1"/>
          </p:cNvSpPr>
          <p:nvPr>
            <p:ph type="title"/>
          </p:nvPr>
        </p:nvSpPr>
        <p:spPr>
          <a:xfrm>
            <a:off x="107504" y="44624"/>
            <a:ext cx="8883918" cy="504056"/>
          </a:xfrm>
          <a:ln>
            <a:noFill/>
          </a:ln>
        </p:spPr>
        <p:txBody>
          <a:bodyPr vert="horz" anchor="ctr">
            <a:normAutofit/>
          </a:bodyPr>
          <a:lstStyle/>
          <a:p>
            <a:r>
              <a:rPr lang="es-ES_tradnl" sz="2400" dirty="0">
                <a:solidFill>
                  <a:srgbClr val="76B6D6"/>
                </a:solidFill>
              </a:rPr>
              <a:t>Objetivos y conclusión del análisis</a:t>
            </a:r>
            <a:endParaRPr lang="es-ES" sz="2400" dirty="0">
              <a:solidFill>
                <a:srgbClr val="76B6D6"/>
              </a:solidFill>
            </a:endParaRPr>
          </a:p>
        </p:txBody>
      </p:sp>
      <p:pic>
        <p:nvPicPr>
          <p:cNvPr id="8"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2 Marcador de contenido"/>
          <p:cNvSpPr txBox="1">
            <a:spLocks/>
          </p:cNvSpPr>
          <p:nvPr/>
        </p:nvSpPr>
        <p:spPr>
          <a:xfrm>
            <a:off x="0" y="836712"/>
            <a:ext cx="9063430" cy="792088"/>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rgbClr val="76B6D6"/>
              </a:buClr>
              <a:buFont typeface="Wingdings" panose="05000000000000000000" pitchFamily="2" charset="2"/>
              <a:buChar char="q"/>
            </a:pPr>
            <a:r>
              <a:rPr lang="es-ES_tradnl" sz="1600" dirty="0">
                <a:latin typeface="+mj-lt"/>
              </a:rPr>
              <a:t>La salud pública es uno de los objetivos principales de los Gobiernos. Esta puede verse mermada por altas tasas de contaminantes en el ambiente. Por ello, los Gobiernos han adecuado medidas necesarias para el control de la contaminación ambiental. </a:t>
            </a:r>
            <a:endParaRPr lang="es-ES_tradnl" sz="1400" dirty="0">
              <a:latin typeface="Calibri" panose="020F0502020204030204" pitchFamily="34" charset="0"/>
              <a:cs typeface="Calibri" panose="020F0502020204030204" pitchFamily="34" charset="0"/>
            </a:endParaRPr>
          </a:p>
        </p:txBody>
      </p:sp>
      <p:sp>
        <p:nvSpPr>
          <p:cNvPr id="12" name="2 Marcador de contenido"/>
          <p:cNvSpPr txBox="1">
            <a:spLocks/>
          </p:cNvSpPr>
          <p:nvPr/>
        </p:nvSpPr>
        <p:spPr>
          <a:xfrm>
            <a:off x="6255672" y="1573723"/>
            <a:ext cx="2807758" cy="1268762"/>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Predicción de dicha contaminación a través de diferentes modelos predictivos y su comparación para identificar cual es el que mejor predice la contaminación atmosférica en Madrid. </a:t>
            </a:r>
            <a:endParaRPr lang="es-ES" sz="1200" dirty="0">
              <a:latin typeface="+mj-lt"/>
            </a:endParaRPr>
          </a:p>
          <a:p>
            <a:pPr>
              <a:buClr>
                <a:schemeClr val="accent2">
                  <a:lumMod val="75000"/>
                </a:schemeClr>
              </a:buClr>
            </a:pPr>
            <a:endParaRPr lang="es-ES_tradnl" sz="1200" dirty="0">
              <a:latin typeface="+mj-lt"/>
              <a:cs typeface="Calibri" panose="020F0502020204030204" pitchFamily="34" charset="0"/>
            </a:endParaRPr>
          </a:p>
        </p:txBody>
      </p:sp>
      <p:sp>
        <p:nvSpPr>
          <p:cNvPr id="13" name="2 Marcador de contenido"/>
          <p:cNvSpPr txBox="1">
            <a:spLocks/>
          </p:cNvSpPr>
          <p:nvPr/>
        </p:nvSpPr>
        <p:spPr>
          <a:xfrm>
            <a:off x="3347864" y="1628800"/>
            <a:ext cx="3204356" cy="70181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Análisis de las magnitudes de contaminantes que generan el índice de calidad del aire ( ICA).</a:t>
            </a:r>
          </a:p>
        </p:txBody>
      </p:sp>
      <p:sp>
        <p:nvSpPr>
          <p:cNvPr id="3" name="2 Rectángulo"/>
          <p:cNvSpPr/>
          <p:nvPr/>
        </p:nvSpPr>
        <p:spPr>
          <a:xfrm>
            <a:off x="179514" y="1628800"/>
            <a:ext cx="3031028" cy="646331"/>
          </a:xfrm>
          <a:prstGeom prst="rect">
            <a:avLst/>
          </a:prstGeom>
        </p:spPr>
        <p:txBody>
          <a:bodyPr wrap="square">
            <a:spAutoFit/>
          </a:bodyPr>
          <a:lstStyle/>
          <a:p>
            <a:pPr marL="285750" indent="-285750">
              <a:buClr>
                <a:schemeClr val="accent2">
                  <a:lumMod val="75000"/>
                </a:schemeClr>
              </a:buClr>
              <a:buFont typeface="Arial" panose="020B0604020202020204" pitchFamily="34" charset="0"/>
              <a:buChar char="•"/>
            </a:pPr>
            <a:r>
              <a:rPr lang="es-ES_tradnl" sz="1200" dirty="0">
                <a:latin typeface="+mj-lt"/>
              </a:rPr>
              <a:t>Impacto  en la reducción de los niveles de la contaminación  en el confinamiento de la población durante el COVID-19</a:t>
            </a:r>
            <a:endParaRPr lang="es-ES_tradnl" sz="1200" dirty="0">
              <a:latin typeface="+mj-lt"/>
              <a:cs typeface="Calibri" panose="020F0502020204030204" pitchFamily="34" charset="0"/>
            </a:endParaRPr>
          </a:p>
        </p:txBody>
      </p:sp>
      <p:grpSp>
        <p:nvGrpSpPr>
          <p:cNvPr id="9" name="8 Grupo"/>
          <p:cNvGrpSpPr/>
          <p:nvPr/>
        </p:nvGrpSpPr>
        <p:grpSpPr>
          <a:xfrm>
            <a:off x="20062" y="2535940"/>
            <a:ext cx="3183786" cy="4133420"/>
            <a:chOff x="20062" y="2535940"/>
            <a:chExt cx="3183786" cy="4133420"/>
          </a:xfrm>
        </p:grpSpPr>
        <p:pic>
          <p:nvPicPr>
            <p:cNvPr id="17"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0062" y="2535940"/>
              <a:ext cx="3183786" cy="1409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0062" y="3945492"/>
              <a:ext cx="3183786" cy="1422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6267" y="5323572"/>
              <a:ext cx="3157581" cy="1345788"/>
            </a:xfrm>
            <a:prstGeom prst="rect">
              <a:avLst/>
            </a:prstGeom>
            <a:noFill/>
            <a:ln w="9525">
              <a:solidFill>
                <a:srgbClr val="7030A0"/>
              </a:solidFill>
              <a:miter lim="800000"/>
              <a:headEnd/>
              <a:tailEnd/>
            </a:ln>
            <a:extLst>
              <a:ext uri="{909E8E84-426E-40dd-AFC4-6F175D3DCCD1}">
                <a14:hiddenFill xmlns:a14="http://schemas.microsoft.com/office/drawing/2010/main">
                  <a:solidFill>
                    <a:schemeClr val="accent1"/>
                  </a:solidFill>
                </a14:hiddenFill>
              </a:ext>
            </a:extLst>
          </p:spPr>
        </p:pic>
        <p:sp>
          <p:nvSpPr>
            <p:cNvPr id="20" name="2 Marcador de contenido"/>
            <p:cNvSpPr txBox="1">
              <a:spLocks/>
            </p:cNvSpPr>
            <p:nvPr/>
          </p:nvSpPr>
          <p:spPr>
            <a:xfrm>
              <a:off x="1142352" y="2649830"/>
              <a:ext cx="660786" cy="210656"/>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Font typeface="Georgia"/>
                <a:buNone/>
              </a:pPr>
              <a:r>
                <a:rPr lang="es-ES_tradnl" sz="1400" dirty="0">
                  <a:latin typeface="Calibri" panose="020F0502020204030204" pitchFamily="34" charset="0"/>
                  <a:cs typeface="Calibri" panose="020F0502020204030204" pitchFamily="34" charset="0"/>
                </a:rPr>
                <a:t>2018</a:t>
              </a:r>
            </a:p>
          </p:txBody>
        </p:sp>
        <p:sp>
          <p:nvSpPr>
            <p:cNvPr id="21" name="2 Marcador de contenido"/>
            <p:cNvSpPr txBox="1">
              <a:spLocks/>
            </p:cNvSpPr>
            <p:nvPr/>
          </p:nvSpPr>
          <p:spPr>
            <a:xfrm>
              <a:off x="1058311" y="3956293"/>
              <a:ext cx="660786" cy="295100"/>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Font typeface="Georgia"/>
                <a:buNone/>
              </a:pPr>
              <a:r>
                <a:rPr lang="es-ES_tradnl" sz="1400" dirty="0">
                  <a:latin typeface="Calibri" panose="020F0502020204030204" pitchFamily="34" charset="0"/>
                  <a:cs typeface="Calibri" panose="020F0502020204030204" pitchFamily="34" charset="0"/>
                </a:rPr>
                <a:t>2019</a:t>
              </a:r>
            </a:p>
          </p:txBody>
        </p:sp>
        <p:sp>
          <p:nvSpPr>
            <p:cNvPr id="22" name="2 Marcador de contenido"/>
            <p:cNvSpPr txBox="1">
              <a:spLocks/>
            </p:cNvSpPr>
            <p:nvPr/>
          </p:nvSpPr>
          <p:spPr>
            <a:xfrm>
              <a:off x="1194521" y="5378584"/>
              <a:ext cx="660786" cy="210656"/>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Font typeface="Georgia"/>
                <a:buNone/>
              </a:pPr>
              <a:r>
                <a:rPr lang="es-ES_tradnl" sz="1400" dirty="0">
                  <a:latin typeface="Calibri" panose="020F0502020204030204" pitchFamily="34" charset="0"/>
                  <a:cs typeface="Calibri" panose="020F0502020204030204" pitchFamily="34" charset="0"/>
                </a:rPr>
                <a:t>2020</a:t>
              </a:r>
            </a:p>
          </p:txBody>
        </p:sp>
      </p:grpSp>
      <p:sp>
        <p:nvSpPr>
          <p:cNvPr id="23" name="22 Elipse"/>
          <p:cNvSpPr/>
          <p:nvPr/>
        </p:nvSpPr>
        <p:spPr>
          <a:xfrm>
            <a:off x="1524914" y="6168046"/>
            <a:ext cx="1141358" cy="4906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23 Elipse"/>
          <p:cNvSpPr/>
          <p:nvPr/>
        </p:nvSpPr>
        <p:spPr>
          <a:xfrm>
            <a:off x="2776353" y="5975816"/>
            <a:ext cx="427495" cy="299691"/>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26 Elipse"/>
          <p:cNvSpPr/>
          <p:nvPr/>
        </p:nvSpPr>
        <p:spPr>
          <a:xfrm>
            <a:off x="2666272" y="4656850"/>
            <a:ext cx="427495" cy="299691"/>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27 Elipse"/>
          <p:cNvSpPr/>
          <p:nvPr/>
        </p:nvSpPr>
        <p:spPr>
          <a:xfrm>
            <a:off x="2667997" y="3160575"/>
            <a:ext cx="427495" cy="299691"/>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79912" y="2377128"/>
            <a:ext cx="1903503" cy="1346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5 Rectángulo"/>
          <p:cNvSpPr/>
          <p:nvPr/>
        </p:nvSpPr>
        <p:spPr>
          <a:xfrm>
            <a:off x="3779912" y="3830058"/>
            <a:ext cx="2016224" cy="2400657"/>
          </a:xfrm>
          <a:prstGeom prst="rect">
            <a:avLst/>
          </a:prstGeom>
        </p:spPr>
        <p:txBody>
          <a:bodyPr wrap="square">
            <a:spAutoFit/>
          </a:bodyPr>
          <a:lstStyle/>
          <a:p>
            <a:r>
              <a:rPr lang="es-ES_tradnl" sz="1000" dirty="0">
                <a:latin typeface="Calibri" panose="020F0502020204030204" pitchFamily="34" charset="0"/>
                <a:cs typeface="Calibri" panose="020F0502020204030204" pitchFamily="34" charset="0"/>
              </a:rPr>
              <a:t>La calidad del aire a nivel mundial se mide mediante un índice denominado </a:t>
            </a:r>
            <a:r>
              <a:rPr lang="es-ES_tradnl" sz="1000" b="1" dirty="0">
                <a:latin typeface="Calibri" panose="020F0502020204030204" pitchFamily="34" charset="0"/>
                <a:cs typeface="Calibri" panose="020F0502020204030204" pitchFamily="34" charset="0"/>
              </a:rPr>
              <a:t>AQI</a:t>
            </a:r>
            <a:r>
              <a:rPr lang="es-ES_tradnl" sz="1000" dirty="0">
                <a:latin typeface="Calibri" panose="020F0502020204030204" pitchFamily="34" charset="0"/>
                <a:cs typeface="Calibri" panose="020F0502020204030204" pitchFamily="34" charset="0"/>
              </a:rPr>
              <a:t> (</a:t>
            </a:r>
            <a:r>
              <a:rPr lang="es-ES" sz="1000" dirty="0">
                <a:latin typeface="Calibri" panose="020F0502020204030204" pitchFamily="34" charset="0"/>
                <a:cs typeface="Calibri" panose="020F0502020204030204" pitchFamily="34" charset="0"/>
              </a:rPr>
              <a:t>Air </a:t>
            </a:r>
            <a:r>
              <a:rPr lang="es-ES" sz="1000" dirty="0" err="1">
                <a:latin typeface="Calibri" panose="020F0502020204030204" pitchFamily="34" charset="0"/>
                <a:cs typeface="Calibri" panose="020F0502020204030204" pitchFamily="34" charset="0"/>
              </a:rPr>
              <a:t>Quality</a:t>
            </a:r>
            <a:r>
              <a:rPr lang="es-ES" sz="1000" dirty="0">
                <a:latin typeface="Calibri" panose="020F0502020204030204" pitchFamily="34" charset="0"/>
                <a:cs typeface="Calibri" panose="020F0502020204030204" pitchFamily="34" charset="0"/>
              </a:rPr>
              <a:t> </a:t>
            </a:r>
            <a:r>
              <a:rPr lang="es-ES" sz="1000" dirty="0" err="1">
                <a:latin typeface="Calibri" panose="020F0502020204030204" pitchFamily="34" charset="0"/>
                <a:cs typeface="Calibri" panose="020F0502020204030204" pitchFamily="34" charset="0"/>
              </a:rPr>
              <a:t>Index</a:t>
            </a:r>
            <a:r>
              <a:rPr lang="es-ES" sz="1000" dirty="0">
                <a:latin typeface="Calibri" panose="020F0502020204030204" pitchFamily="34" charset="0"/>
                <a:cs typeface="Calibri" panose="020F0502020204030204" pitchFamily="34" charset="0"/>
              </a:rPr>
              <a:t>) , en español es  </a:t>
            </a:r>
            <a:r>
              <a:rPr lang="es-ES" sz="1000" b="1" dirty="0">
                <a:latin typeface="Calibri" panose="020F0502020204030204" pitchFamily="34" charset="0"/>
                <a:cs typeface="Calibri" panose="020F0502020204030204" pitchFamily="34" charset="0"/>
              </a:rPr>
              <a:t>ICA ( Índice de la Calidad del Aire)</a:t>
            </a:r>
            <a:r>
              <a:rPr lang="es-ES_tradnl" sz="1000" dirty="0">
                <a:latin typeface="Calibri" panose="020F0502020204030204" pitchFamily="34" charset="0"/>
                <a:cs typeface="Calibri" panose="020F0502020204030204" pitchFamily="34" charset="0"/>
              </a:rPr>
              <a:t>.</a:t>
            </a:r>
          </a:p>
          <a:p>
            <a:endParaRPr lang="es-ES_tradnl" sz="1000" dirty="0">
              <a:latin typeface="Calibri" panose="020F0502020204030204" pitchFamily="34" charset="0"/>
              <a:cs typeface="Calibri" panose="020F0502020204030204" pitchFamily="34" charset="0"/>
            </a:endParaRPr>
          </a:p>
          <a:p>
            <a:r>
              <a:rPr lang="es-ES_tradnl" sz="1000" dirty="0">
                <a:latin typeface="Calibri" panose="020F0502020204030204" pitchFamily="34" charset="0"/>
                <a:cs typeface="Calibri" panose="020F0502020204030204" pitchFamily="34" charset="0"/>
              </a:rPr>
              <a:t> Este índice es el máximo de los valores equivalentes de 5 contaminantes: SO2 ( </a:t>
            </a:r>
            <a:r>
              <a:rPr lang="es-ES_tradnl" sz="1000" b="1" dirty="0">
                <a:latin typeface="Calibri" panose="020F0502020204030204" pitchFamily="34" charset="0"/>
                <a:cs typeface="Calibri" panose="020F0502020204030204" pitchFamily="34" charset="0"/>
              </a:rPr>
              <a:t>Dióxido de </a:t>
            </a:r>
            <a:r>
              <a:rPr lang="es-ES_tradnl" sz="1000" b="1" dirty="0" err="1">
                <a:latin typeface="Calibri" panose="020F0502020204030204" pitchFamily="34" charset="0"/>
                <a:cs typeface="Calibri" panose="020F0502020204030204" pitchFamily="34" charset="0"/>
              </a:rPr>
              <a:t>Azúfre</a:t>
            </a:r>
            <a:r>
              <a:rPr lang="es-ES_tradnl" sz="1000" dirty="0">
                <a:latin typeface="Calibri" panose="020F0502020204030204" pitchFamily="34" charset="0"/>
                <a:cs typeface="Calibri" panose="020F0502020204030204" pitchFamily="34" charset="0"/>
              </a:rPr>
              <a:t>), NO2 (</a:t>
            </a:r>
            <a:r>
              <a:rPr lang="es-ES_tradnl" sz="1000" b="1" dirty="0">
                <a:latin typeface="Calibri" panose="020F0502020204030204" pitchFamily="34" charset="0"/>
                <a:cs typeface="Calibri" panose="020F0502020204030204" pitchFamily="34" charset="0"/>
              </a:rPr>
              <a:t>Dióxido de Nitrógeno</a:t>
            </a:r>
            <a:r>
              <a:rPr lang="es-ES_tradnl" sz="1000" dirty="0">
                <a:latin typeface="Calibri" panose="020F0502020204030204" pitchFamily="34" charset="0"/>
                <a:cs typeface="Calibri" panose="020F0502020204030204" pitchFamily="34" charset="0"/>
              </a:rPr>
              <a:t>), CO ( </a:t>
            </a:r>
            <a:r>
              <a:rPr lang="es-ES_tradnl" sz="1000" b="1" dirty="0">
                <a:latin typeface="Calibri" panose="020F0502020204030204" pitchFamily="34" charset="0"/>
                <a:cs typeface="Calibri" panose="020F0502020204030204" pitchFamily="34" charset="0"/>
              </a:rPr>
              <a:t>Monóxido de Carbono</a:t>
            </a:r>
            <a:r>
              <a:rPr lang="es-ES_tradnl" sz="1000" dirty="0">
                <a:latin typeface="Calibri" panose="020F0502020204030204" pitchFamily="34" charset="0"/>
                <a:cs typeface="Calibri" panose="020F0502020204030204" pitchFamily="34" charset="0"/>
              </a:rPr>
              <a:t>) ,  O3(</a:t>
            </a:r>
            <a:r>
              <a:rPr lang="es-ES_tradnl" sz="1000" b="1" dirty="0">
                <a:latin typeface="Calibri" panose="020F0502020204030204" pitchFamily="34" charset="0"/>
                <a:cs typeface="Calibri" panose="020F0502020204030204" pitchFamily="34" charset="0"/>
              </a:rPr>
              <a:t>Ozono</a:t>
            </a:r>
            <a:r>
              <a:rPr lang="es-ES_tradnl" sz="1000" dirty="0">
                <a:latin typeface="Calibri" panose="020F0502020204030204" pitchFamily="34" charset="0"/>
                <a:cs typeface="Calibri" panose="020F0502020204030204" pitchFamily="34" charset="0"/>
              </a:rPr>
              <a:t>), PM10 y  PM25 (</a:t>
            </a:r>
            <a:r>
              <a:rPr lang="es-ES_tradnl" sz="1000" b="1" dirty="0">
                <a:latin typeface="Calibri" panose="020F0502020204030204" pitchFamily="34" charset="0"/>
                <a:cs typeface="Calibri" panose="020F0502020204030204" pitchFamily="34" charset="0"/>
              </a:rPr>
              <a:t>partículas)</a:t>
            </a:r>
            <a:r>
              <a:rPr lang="es-ES_tradnl" sz="1000" dirty="0">
                <a:latin typeface="Calibri" panose="020F0502020204030204" pitchFamily="34" charset="0"/>
                <a:cs typeface="Calibri" panose="020F0502020204030204" pitchFamily="34" charset="0"/>
              </a:rPr>
              <a:t> en todas las estaciones de medida de un municipio o región.</a:t>
            </a:r>
          </a:p>
        </p:txBody>
      </p:sp>
      <p:pic>
        <p:nvPicPr>
          <p:cNvPr id="5123"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84168" y="3050456"/>
            <a:ext cx="2894074" cy="7377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 name="4 Marcador de contenido"/>
          <p:cNvPicPr>
            <a:picLocks/>
          </p:cNvPicPr>
          <p:nvPr/>
        </p:nvPicPr>
        <p:blipFill>
          <a:blip r:embed="rId14"/>
          <a:stretch>
            <a:fillRect/>
          </a:stretch>
        </p:blipFill>
        <p:spPr>
          <a:xfrm>
            <a:off x="6285558" y="3983192"/>
            <a:ext cx="2692684" cy="2141594"/>
          </a:xfrm>
          <a:prstGeom prst="rect">
            <a:avLst/>
          </a:prstGeom>
        </p:spPr>
      </p:pic>
      <p:cxnSp>
        <p:nvCxnSpPr>
          <p:cNvPr id="30" name="Conector recto 29"/>
          <p:cNvCxnSpPr/>
          <p:nvPr/>
        </p:nvCxnSpPr>
        <p:spPr>
          <a:xfrm>
            <a:off x="107504" y="692696"/>
            <a:ext cx="1548072"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40168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12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2" grpId="0"/>
      <p:bldP spid="13" grpId="0"/>
      <p:bldP spid="3" grpId="0"/>
      <p:bldP spid="23" grpId="0" animBg="1"/>
      <p:bldP spid="24" grpId="0" animBg="1"/>
      <p:bldP spid="27" grpId="0" animBg="1"/>
      <p:bldP spid="28" grpId="0" animBg="1"/>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2116156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53" name="Diapositiva de think-cell" r:id="rId6" imgW="270" imgH="270" progId="TCLayout.ActiveDocument.1">
                  <p:embed/>
                </p:oleObj>
              </mc:Choice>
              <mc:Fallback>
                <p:oleObj name="Diapositiva de think-cell" r:id="rId6" imgW="270" imgH="270" progId="TCLayout.ActiveDocument.1">
                  <p:embed/>
                  <p:pic>
                    <p:nvPicPr>
                      <p:cNvPr id="4" name="3 Objeto"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sz="4500" dirty="0">
              <a:latin typeface="Calibri"/>
              <a:ea typeface="+mj-ea"/>
              <a:cs typeface="+mj-cs"/>
              <a:sym typeface="Calibri"/>
            </a:endParaRPr>
          </a:p>
        </p:txBody>
      </p:sp>
      <p:sp>
        <p:nvSpPr>
          <p:cNvPr id="2" name="1 Título"/>
          <p:cNvSpPr>
            <a:spLocks noGrp="1"/>
          </p:cNvSpPr>
          <p:nvPr>
            <p:ph type="title"/>
          </p:nvPr>
        </p:nvSpPr>
        <p:spPr>
          <a:xfrm>
            <a:off x="107504" y="44624"/>
            <a:ext cx="8883918" cy="504056"/>
          </a:xfrm>
          <a:ln>
            <a:noFill/>
          </a:ln>
        </p:spPr>
        <p:txBody>
          <a:bodyPr vert="horz" anchor="ctr">
            <a:normAutofit/>
          </a:bodyPr>
          <a:lstStyle/>
          <a:p>
            <a:r>
              <a:rPr lang="es-ES_tradnl" sz="2400" dirty="0">
                <a:solidFill>
                  <a:srgbClr val="76B6D6"/>
                </a:solidFill>
              </a:rPr>
              <a:t>Fuentes de datos:</a:t>
            </a:r>
            <a:endParaRPr lang="es-ES" sz="2400" dirty="0">
              <a:solidFill>
                <a:srgbClr val="76B6D6"/>
              </a:solidFill>
            </a:endParaRPr>
          </a:p>
        </p:txBody>
      </p:sp>
      <p:pic>
        <p:nvPicPr>
          <p:cNvPr id="8"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2 Marcador de contenido"/>
          <p:cNvSpPr txBox="1">
            <a:spLocks/>
          </p:cNvSpPr>
          <p:nvPr/>
        </p:nvSpPr>
        <p:spPr>
          <a:xfrm>
            <a:off x="0" y="836712"/>
            <a:ext cx="9063430" cy="57606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rgbClr val="76B6D6"/>
              </a:buClr>
              <a:buFont typeface="Wingdings" panose="05000000000000000000" pitchFamily="2" charset="2"/>
              <a:buChar char="q"/>
            </a:pPr>
            <a:r>
              <a:rPr lang="es-ES_tradnl" sz="1600" dirty="0">
                <a:latin typeface="Calibri" panose="020F0502020204030204" pitchFamily="34" charset="0"/>
                <a:cs typeface="Calibri" panose="020F0502020204030204" pitchFamily="34" charset="0"/>
              </a:rPr>
              <a:t>Datos tanto de contaminantes como </a:t>
            </a:r>
            <a:r>
              <a:rPr lang="es-ES_tradnl" sz="1600" dirty="0" err="1">
                <a:latin typeface="Calibri" panose="020F0502020204030204" pitchFamily="34" charset="0"/>
                <a:cs typeface="Calibri" panose="020F0502020204030204" pitchFamily="34" charset="0"/>
              </a:rPr>
              <a:t>metereológicos</a:t>
            </a:r>
            <a:r>
              <a:rPr lang="es-ES_tradnl" sz="1600" dirty="0">
                <a:latin typeface="Calibri" panose="020F0502020204030204" pitchFamily="34" charset="0"/>
                <a:cs typeface="Calibri" panose="020F0502020204030204" pitchFamily="34" charset="0"/>
              </a:rPr>
              <a:t> de los portales de datos abiertos de la comunidad de Madrid y del ayuntamiento de Madrid</a:t>
            </a:r>
            <a:r>
              <a:rPr lang="es-ES_tradnl" sz="1600" dirty="0">
                <a:latin typeface="+mj-lt"/>
              </a:rPr>
              <a:t>. </a:t>
            </a:r>
            <a:endParaRPr lang="es-ES_tradnl" sz="1400" dirty="0">
              <a:latin typeface="Calibri" panose="020F0502020204030204" pitchFamily="34" charset="0"/>
              <a:cs typeface="Calibri" panose="020F0502020204030204" pitchFamily="34" charset="0"/>
            </a:endParaRPr>
          </a:p>
        </p:txBody>
      </p:sp>
      <p:sp>
        <p:nvSpPr>
          <p:cNvPr id="12" name="2 Marcador de contenido"/>
          <p:cNvSpPr txBox="1">
            <a:spLocks/>
          </p:cNvSpPr>
          <p:nvPr/>
        </p:nvSpPr>
        <p:spPr>
          <a:xfrm>
            <a:off x="6336242" y="1412776"/>
            <a:ext cx="2807758" cy="359519"/>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Estaciones de medida: </a:t>
            </a:r>
            <a:endParaRPr lang="es-ES" sz="1200" dirty="0">
              <a:latin typeface="+mj-lt"/>
            </a:endParaRPr>
          </a:p>
          <a:p>
            <a:pPr>
              <a:buClr>
                <a:schemeClr val="accent2">
                  <a:lumMod val="75000"/>
                </a:schemeClr>
              </a:buClr>
            </a:pPr>
            <a:endParaRPr lang="es-ES_tradnl" sz="1200" dirty="0">
              <a:latin typeface="+mj-lt"/>
              <a:cs typeface="Calibri" panose="020F0502020204030204" pitchFamily="34" charset="0"/>
            </a:endParaRPr>
          </a:p>
        </p:txBody>
      </p:sp>
      <p:sp>
        <p:nvSpPr>
          <p:cNvPr id="13" name="2 Marcador de contenido"/>
          <p:cNvSpPr txBox="1">
            <a:spLocks/>
          </p:cNvSpPr>
          <p:nvPr/>
        </p:nvSpPr>
        <p:spPr>
          <a:xfrm>
            <a:off x="2227204" y="1412776"/>
            <a:ext cx="3064875" cy="350907"/>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Formato de los </a:t>
            </a:r>
            <a:r>
              <a:rPr lang="es-ES_tradnl" sz="1200" dirty="0" err="1">
                <a:latin typeface="+mj-lt"/>
              </a:rPr>
              <a:t>dataset</a:t>
            </a:r>
            <a:r>
              <a:rPr lang="es-ES_tradnl" sz="1200" dirty="0">
                <a:latin typeface="+mj-lt"/>
              </a:rPr>
              <a:t>:  </a:t>
            </a:r>
          </a:p>
        </p:txBody>
      </p:sp>
      <p:sp>
        <p:nvSpPr>
          <p:cNvPr id="3" name="2 Rectángulo"/>
          <p:cNvSpPr/>
          <p:nvPr/>
        </p:nvSpPr>
        <p:spPr>
          <a:xfrm>
            <a:off x="47980" y="1412776"/>
            <a:ext cx="1919248" cy="461665"/>
          </a:xfrm>
          <a:prstGeom prst="rect">
            <a:avLst/>
          </a:prstGeom>
        </p:spPr>
        <p:txBody>
          <a:bodyPr wrap="square">
            <a:spAutoFit/>
          </a:bodyPr>
          <a:lstStyle/>
          <a:p>
            <a:pPr marL="285750" indent="-285750">
              <a:buClr>
                <a:schemeClr val="accent2">
                  <a:lumMod val="75000"/>
                </a:schemeClr>
              </a:buClr>
              <a:buFont typeface="Arial" panose="020B0604020202020204" pitchFamily="34" charset="0"/>
              <a:buChar char="•"/>
            </a:pPr>
            <a:r>
              <a:rPr lang="es-ES_tradnl" sz="1200" dirty="0">
                <a:latin typeface="+mj-lt"/>
              </a:rPr>
              <a:t>Datos calidad del aire y </a:t>
            </a:r>
            <a:r>
              <a:rPr lang="es-ES_tradnl" sz="1200" dirty="0" err="1">
                <a:latin typeface="+mj-lt"/>
              </a:rPr>
              <a:t>metereologicos</a:t>
            </a:r>
            <a:r>
              <a:rPr lang="es-ES_tradnl" sz="1200" dirty="0">
                <a:latin typeface="+mj-lt"/>
              </a:rPr>
              <a:t>:</a:t>
            </a:r>
            <a:endParaRPr lang="es-ES_tradnl" sz="1200" dirty="0">
              <a:latin typeface="+mj-lt"/>
              <a:cs typeface="Calibri" panose="020F0502020204030204" pitchFamily="34" charset="0"/>
            </a:endParaRPr>
          </a:p>
        </p:txBody>
      </p:sp>
      <p:pic>
        <p:nvPicPr>
          <p:cNvPr id="25"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9512" y="3212976"/>
            <a:ext cx="1787716" cy="9783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6994" y="2025797"/>
            <a:ext cx="1780234" cy="971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33266" y="5627602"/>
            <a:ext cx="1733962" cy="11530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 name="Picture 7"/>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33266" y="4455378"/>
            <a:ext cx="1733962" cy="10696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32 Imagen"/>
          <p:cNvPicPr/>
          <p:nvPr/>
        </p:nvPicPr>
        <p:blipFill>
          <a:blip r:embed="rId13"/>
          <a:stretch>
            <a:fillRect/>
          </a:stretch>
        </p:blipFill>
        <p:spPr>
          <a:xfrm>
            <a:off x="2411760" y="1874440"/>
            <a:ext cx="3528392" cy="690463"/>
          </a:xfrm>
          <a:prstGeom prst="rect">
            <a:avLst/>
          </a:prstGeom>
        </p:spPr>
      </p:pic>
      <p:pic>
        <p:nvPicPr>
          <p:cNvPr id="34" name="33 Imagen"/>
          <p:cNvPicPr/>
          <p:nvPr/>
        </p:nvPicPr>
        <p:blipFill>
          <a:blip r:embed="rId14"/>
          <a:stretch>
            <a:fillRect/>
          </a:stretch>
        </p:blipFill>
        <p:spPr>
          <a:xfrm>
            <a:off x="2316580" y="3429000"/>
            <a:ext cx="3698692" cy="1449064"/>
          </a:xfrm>
          <a:prstGeom prst="rect">
            <a:avLst/>
          </a:prstGeom>
        </p:spPr>
      </p:pic>
      <p:sp>
        <p:nvSpPr>
          <p:cNvPr id="35" name="2 Marcador de contenido"/>
          <p:cNvSpPr txBox="1">
            <a:spLocks/>
          </p:cNvSpPr>
          <p:nvPr/>
        </p:nvSpPr>
        <p:spPr>
          <a:xfrm>
            <a:off x="2483768" y="2708920"/>
            <a:ext cx="3064875" cy="679510"/>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Magnitudes de contaminantes con sus factores de conversión para calcular el ICA </a:t>
            </a:r>
            <a:r>
              <a:rPr lang="es-ES_tradnl" sz="1200" b="1" dirty="0">
                <a:latin typeface="+mj-lt"/>
              </a:rPr>
              <a:t>( Índice de Calidad del Aire)</a:t>
            </a:r>
            <a:r>
              <a:rPr lang="es-ES_tradnl" sz="1200" dirty="0">
                <a:latin typeface="+mj-lt"/>
              </a:rPr>
              <a:t> Parcial:  </a:t>
            </a:r>
          </a:p>
        </p:txBody>
      </p:sp>
      <p:sp>
        <p:nvSpPr>
          <p:cNvPr id="36" name="2 Marcador de contenido"/>
          <p:cNvSpPr txBox="1">
            <a:spLocks/>
          </p:cNvSpPr>
          <p:nvPr/>
        </p:nvSpPr>
        <p:spPr>
          <a:xfrm>
            <a:off x="2496716" y="5022574"/>
            <a:ext cx="3064875" cy="339755"/>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Magnitudes </a:t>
            </a:r>
            <a:r>
              <a:rPr lang="es-ES_tradnl" sz="1200" dirty="0" err="1">
                <a:latin typeface="+mj-lt"/>
              </a:rPr>
              <a:t>metereologicas</a:t>
            </a:r>
            <a:r>
              <a:rPr lang="es-ES_tradnl" sz="1200" dirty="0">
                <a:latin typeface="+mj-lt"/>
              </a:rPr>
              <a:t>:</a:t>
            </a:r>
          </a:p>
        </p:txBody>
      </p:sp>
      <p:pic>
        <p:nvPicPr>
          <p:cNvPr id="38" name="37 Imagen"/>
          <p:cNvPicPr/>
          <p:nvPr/>
        </p:nvPicPr>
        <p:blipFill>
          <a:blip r:embed="rId15"/>
          <a:stretch>
            <a:fillRect/>
          </a:stretch>
        </p:blipFill>
        <p:spPr>
          <a:xfrm>
            <a:off x="2316580" y="5419836"/>
            <a:ext cx="3309433" cy="998662"/>
          </a:xfrm>
          <a:prstGeom prst="rect">
            <a:avLst/>
          </a:prstGeom>
        </p:spPr>
      </p:pic>
      <p:pic>
        <p:nvPicPr>
          <p:cNvPr id="39" name="38 Imagen"/>
          <p:cNvPicPr/>
          <p:nvPr/>
        </p:nvPicPr>
        <p:blipFill>
          <a:blip r:embed="rId16"/>
          <a:stretch>
            <a:fillRect/>
          </a:stretch>
        </p:blipFill>
        <p:spPr>
          <a:xfrm>
            <a:off x="6732240" y="3609683"/>
            <a:ext cx="1224136" cy="2783304"/>
          </a:xfrm>
          <a:prstGeom prst="rect">
            <a:avLst/>
          </a:prstGeom>
        </p:spPr>
      </p:pic>
      <p:pic>
        <p:nvPicPr>
          <p:cNvPr id="40" name="2 Imagen"/>
          <p:cNvPicPr/>
          <p:nvPr/>
        </p:nvPicPr>
        <p:blipFill>
          <a:blip r:embed="rId17"/>
          <a:stretch>
            <a:fillRect/>
          </a:stretch>
        </p:blipFill>
        <p:spPr>
          <a:xfrm>
            <a:off x="6688569" y="1736150"/>
            <a:ext cx="1915879" cy="1908874"/>
          </a:xfrm>
          <a:prstGeom prst="rect">
            <a:avLst/>
          </a:prstGeom>
        </p:spPr>
      </p:pic>
      <p:cxnSp>
        <p:nvCxnSpPr>
          <p:cNvPr id="23" name="Conector recto 22"/>
          <p:cNvCxnSpPr/>
          <p:nvPr/>
        </p:nvCxnSpPr>
        <p:spPr>
          <a:xfrm>
            <a:off x="827584" y="692696"/>
            <a:ext cx="1548072"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96149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2" grpId="0"/>
      <p:bldP spid="13" grpId="0"/>
      <p:bldP spid="3" grpId="0"/>
      <p:bldP spid="35" grpId="0"/>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txBox="1">
            <a:spLocks/>
          </p:cNvSpPr>
          <p:nvPr/>
        </p:nvSpPr>
        <p:spPr>
          <a:xfrm>
            <a:off x="31965" y="44624"/>
            <a:ext cx="8883918" cy="504056"/>
          </a:xfrm>
          <a:prstGeom prst="rect">
            <a:avLst/>
          </a:prstGeom>
          <a:ln>
            <a:noFill/>
          </a:ln>
        </p:spPr>
        <p:txBody>
          <a:bodyPr vert="horz" anchor="ctr">
            <a:normAutofit fontScale="975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sz="2400" dirty="0">
                <a:solidFill>
                  <a:srgbClr val="76B6D6"/>
                </a:solidFill>
              </a:rPr>
              <a:t>Desarrollo del </a:t>
            </a:r>
            <a:r>
              <a:rPr lang="es-ES_tradnl" sz="2400" dirty="0" smtClean="0">
                <a:solidFill>
                  <a:srgbClr val="76B6D6"/>
                </a:solidFill>
              </a:rPr>
              <a:t>proyecto</a:t>
            </a:r>
            <a:endParaRPr lang="es-ES" sz="2400" dirty="0">
              <a:solidFill>
                <a:srgbClr val="76B6D6"/>
              </a:solidFill>
            </a:endParaRPr>
          </a:p>
        </p:txBody>
      </p:sp>
      <p:sp>
        <p:nvSpPr>
          <p:cNvPr id="8" name="2 Marcador de contenido"/>
          <p:cNvSpPr txBox="1">
            <a:spLocks/>
          </p:cNvSpPr>
          <p:nvPr/>
        </p:nvSpPr>
        <p:spPr>
          <a:xfrm>
            <a:off x="143453" y="946350"/>
            <a:ext cx="4068507" cy="288032"/>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Coordinación del equipo mediante </a:t>
            </a:r>
            <a:r>
              <a:rPr lang="es-ES_tradnl" sz="1200" dirty="0" err="1">
                <a:latin typeface="+mj-lt"/>
              </a:rPr>
              <a:t>Trello</a:t>
            </a:r>
            <a:r>
              <a:rPr lang="es-ES_tradnl" sz="1200" dirty="0">
                <a:latin typeface="+mj-lt"/>
              </a:rPr>
              <a:t> y </a:t>
            </a:r>
            <a:r>
              <a:rPr lang="es-ES_tradnl" sz="1200" dirty="0" err="1">
                <a:latin typeface="+mj-lt"/>
              </a:rPr>
              <a:t>Github</a:t>
            </a:r>
            <a:r>
              <a:rPr lang="es-ES_tradnl" sz="1200" dirty="0">
                <a:latin typeface="+mj-lt"/>
              </a:rPr>
              <a:t>:  </a:t>
            </a:r>
          </a:p>
        </p:txBody>
      </p:sp>
      <p:sp>
        <p:nvSpPr>
          <p:cNvPr id="12" name="2 Marcador de contenido"/>
          <p:cNvSpPr txBox="1">
            <a:spLocks/>
          </p:cNvSpPr>
          <p:nvPr/>
        </p:nvSpPr>
        <p:spPr>
          <a:xfrm>
            <a:off x="242473" y="3417864"/>
            <a:ext cx="4068507" cy="288032"/>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Siguiendo los pasos de la metodología CRIP-DM:</a:t>
            </a:r>
          </a:p>
        </p:txBody>
      </p:sp>
      <p:pic>
        <p:nvPicPr>
          <p:cNvPr id="13"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1" y="3826669"/>
            <a:ext cx="5732282" cy="2720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0" name="9 Grupo"/>
          <p:cNvGrpSpPr/>
          <p:nvPr/>
        </p:nvGrpSpPr>
        <p:grpSpPr>
          <a:xfrm>
            <a:off x="4427984" y="980728"/>
            <a:ext cx="4104456" cy="2197870"/>
            <a:chOff x="4427984" y="799082"/>
            <a:chExt cx="4104456" cy="2197870"/>
          </a:xfrm>
        </p:grpSpPr>
        <p:pic>
          <p:nvPicPr>
            <p:cNvPr id="71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7984" y="799082"/>
              <a:ext cx="4104456" cy="219787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9182" y="888529"/>
              <a:ext cx="13620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1" name="10 Grupo"/>
          <p:cNvGrpSpPr/>
          <p:nvPr/>
        </p:nvGrpSpPr>
        <p:grpSpPr>
          <a:xfrm>
            <a:off x="407272" y="1378398"/>
            <a:ext cx="3876696" cy="1800200"/>
            <a:chOff x="407272" y="1196752"/>
            <a:chExt cx="3876696" cy="1800200"/>
          </a:xfrm>
        </p:grpSpPr>
        <p:pic>
          <p:nvPicPr>
            <p:cNvPr id="9"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272" y="1196752"/>
              <a:ext cx="3876696" cy="18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7668" y="2596158"/>
              <a:ext cx="876300"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aphicFrame>
        <p:nvGraphicFramePr>
          <p:cNvPr id="15" name="14 Tabla"/>
          <p:cNvGraphicFramePr>
            <a:graphicFrameLocks noGrp="1"/>
          </p:cNvGraphicFramePr>
          <p:nvPr>
            <p:extLst>
              <p:ext uri="{D42A27DB-BD31-4B8C-83A1-F6EECF244321}">
                <p14:modId xmlns:p14="http://schemas.microsoft.com/office/powerpoint/2010/main" val="754684910"/>
              </p:ext>
            </p:extLst>
          </p:nvPr>
        </p:nvGraphicFramePr>
        <p:xfrm>
          <a:off x="6156176" y="4114703"/>
          <a:ext cx="2736304" cy="1295541"/>
        </p:xfrm>
        <a:graphic>
          <a:graphicData uri="http://schemas.openxmlformats.org/drawingml/2006/table">
            <a:tbl>
              <a:tblPr firstRow="1" firstCol="1" bandRow="1">
                <a:tableStyleId>{5C22544A-7EE6-4342-B048-85BDC9FD1C3A}</a:tableStyleId>
              </a:tblPr>
              <a:tblGrid>
                <a:gridCol w="1368152">
                  <a:extLst>
                    <a:ext uri="{9D8B030D-6E8A-4147-A177-3AD203B41FA5}">
                      <a16:colId xmlns="" xmlns:a16="http://schemas.microsoft.com/office/drawing/2014/main" val="20000"/>
                    </a:ext>
                  </a:extLst>
                </a:gridCol>
                <a:gridCol w="1368152">
                  <a:extLst>
                    <a:ext uri="{9D8B030D-6E8A-4147-A177-3AD203B41FA5}">
                      <a16:colId xmlns="" xmlns:a16="http://schemas.microsoft.com/office/drawing/2014/main" val="20001"/>
                    </a:ext>
                  </a:extLst>
                </a:gridCol>
              </a:tblGrid>
              <a:tr h="109571">
                <a:tc>
                  <a:txBody>
                    <a:bodyPr/>
                    <a:lstStyle/>
                    <a:p>
                      <a:pPr algn="ctr">
                        <a:lnSpc>
                          <a:spcPts val="1425"/>
                        </a:lnSpc>
                        <a:spcAft>
                          <a:spcPts val="0"/>
                        </a:spcAft>
                      </a:pPr>
                      <a:r>
                        <a:rPr lang="es-ES_tradnl" sz="1000">
                          <a:effectLst/>
                        </a:rPr>
                        <a:t>Nombre</a:t>
                      </a:r>
                      <a:endParaRPr lang="es-ES" sz="1000">
                        <a:effectLst/>
                        <a:latin typeface="Century Gothic"/>
                        <a:ea typeface="メイリオ"/>
                        <a:cs typeface="Times New Roman"/>
                      </a:endParaRPr>
                    </a:p>
                  </a:txBody>
                  <a:tcPr marL="68580" marR="68580" marT="0" marB="0"/>
                </a:tc>
                <a:tc>
                  <a:txBody>
                    <a:bodyPr/>
                    <a:lstStyle/>
                    <a:p>
                      <a:pPr algn="ctr">
                        <a:lnSpc>
                          <a:spcPts val="1425"/>
                        </a:lnSpc>
                        <a:spcAft>
                          <a:spcPts val="0"/>
                        </a:spcAft>
                      </a:pPr>
                      <a:r>
                        <a:rPr lang="es-ES_tradnl" sz="1000">
                          <a:effectLst/>
                        </a:rPr>
                        <a:t>Rol</a:t>
                      </a:r>
                      <a:endParaRPr lang="es-ES" sz="1000">
                        <a:effectLst/>
                        <a:latin typeface="Century Gothic"/>
                        <a:ea typeface="メイリオ"/>
                        <a:cs typeface="Times New Roman"/>
                      </a:endParaRPr>
                    </a:p>
                  </a:txBody>
                  <a:tcPr marL="68580" marR="68580" marT="0" marB="0"/>
                </a:tc>
                <a:extLst>
                  <a:ext uri="{0D108BD9-81ED-4DB2-BD59-A6C34878D82A}">
                    <a16:rowId xmlns="" xmlns:a16="http://schemas.microsoft.com/office/drawing/2014/main" val="10000"/>
                  </a:ext>
                </a:extLst>
              </a:tr>
              <a:tr h="216474">
                <a:tc>
                  <a:txBody>
                    <a:bodyPr/>
                    <a:lstStyle/>
                    <a:p>
                      <a:pPr algn="just">
                        <a:lnSpc>
                          <a:spcPts val="1425"/>
                        </a:lnSpc>
                        <a:spcAft>
                          <a:spcPts val="0"/>
                        </a:spcAft>
                      </a:pPr>
                      <a:r>
                        <a:rPr lang="es-ES_tradnl" sz="1000">
                          <a:effectLst/>
                        </a:rPr>
                        <a:t>Susana Vara</a:t>
                      </a:r>
                      <a:endParaRPr lang="es-ES" sz="1000">
                        <a:effectLst/>
                        <a:latin typeface="Century Gothic"/>
                        <a:ea typeface="メイリオ"/>
                        <a:cs typeface="Times New Roman"/>
                      </a:endParaRPr>
                    </a:p>
                  </a:txBody>
                  <a:tcPr marL="68580" marR="68580" marT="0" marB="0"/>
                </a:tc>
                <a:tc>
                  <a:txBody>
                    <a:bodyPr/>
                    <a:lstStyle/>
                    <a:p>
                      <a:pPr algn="just">
                        <a:lnSpc>
                          <a:spcPts val="1425"/>
                        </a:lnSpc>
                        <a:spcAft>
                          <a:spcPts val="0"/>
                        </a:spcAft>
                      </a:pPr>
                      <a:r>
                        <a:rPr lang="es-ES_tradnl" sz="1000">
                          <a:effectLst/>
                        </a:rPr>
                        <a:t>Analista de datos</a:t>
                      </a:r>
                      <a:endParaRPr lang="es-ES" sz="1000">
                        <a:effectLst/>
                        <a:latin typeface="Century Gothic"/>
                        <a:ea typeface="メイリオ"/>
                        <a:cs typeface="Times New Roman"/>
                      </a:endParaRPr>
                    </a:p>
                  </a:txBody>
                  <a:tcPr marL="68580" marR="68580" marT="0" marB="0"/>
                </a:tc>
                <a:extLst>
                  <a:ext uri="{0D108BD9-81ED-4DB2-BD59-A6C34878D82A}">
                    <a16:rowId xmlns="" xmlns:a16="http://schemas.microsoft.com/office/drawing/2014/main" val="10001"/>
                  </a:ext>
                </a:extLst>
              </a:tr>
              <a:tr h="227206">
                <a:tc>
                  <a:txBody>
                    <a:bodyPr/>
                    <a:lstStyle/>
                    <a:p>
                      <a:pPr algn="just">
                        <a:lnSpc>
                          <a:spcPts val="1425"/>
                        </a:lnSpc>
                        <a:spcAft>
                          <a:spcPts val="0"/>
                        </a:spcAft>
                      </a:pPr>
                      <a:r>
                        <a:rPr lang="es-ES_tradnl" sz="1000">
                          <a:effectLst/>
                        </a:rPr>
                        <a:t>Carmen Reina</a:t>
                      </a:r>
                      <a:endParaRPr lang="es-ES" sz="1000">
                        <a:effectLst/>
                        <a:latin typeface="Century Gothic"/>
                        <a:ea typeface="メイリオ"/>
                        <a:cs typeface="Times New Roman"/>
                      </a:endParaRPr>
                    </a:p>
                  </a:txBody>
                  <a:tcPr marL="68580" marR="68580" marT="0" marB="0"/>
                </a:tc>
                <a:tc>
                  <a:txBody>
                    <a:bodyPr/>
                    <a:lstStyle/>
                    <a:p>
                      <a:pPr algn="just">
                        <a:lnSpc>
                          <a:spcPts val="1425"/>
                        </a:lnSpc>
                        <a:spcAft>
                          <a:spcPts val="0"/>
                        </a:spcAft>
                      </a:pPr>
                      <a:r>
                        <a:rPr lang="es-ES_tradnl" sz="1000">
                          <a:effectLst/>
                        </a:rPr>
                        <a:t>Analista de negocio</a:t>
                      </a:r>
                      <a:endParaRPr lang="es-ES" sz="1000">
                        <a:effectLst/>
                        <a:latin typeface="Century Gothic"/>
                        <a:ea typeface="メイリオ"/>
                        <a:cs typeface="Times New Roman"/>
                      </a:endParaRPr>
                    </a:p>
                  </a:txBody>
                  <a:tcPr marL="68580" marR="68580" marT="0" marB="0"/>
                </a:tc>
                <a:extLst>
                  <a:ext uri="{0D108BD9-81ED-4DB2-BD59-A6C34878D82A}">
                    <a16:rowId xmlns="" xmlns:a16="http://schemas.microsoft.com/office/drawing/2014/main" val="10002"/>
                  </a:ext>
                </a:extLst>
              </a:tr>
              <a:tr h="227206">
                <a:tc>
                  <a:txBody>
                    <a:bodyPr/>
                    <a:lstStyle/>
                    <a:p>
                      <a:pPr algn="just">
                        <a:lnSpc>
                          <a:spcPts val="1425"/>
                        </a:lnSpc>
                        <a:spcAft>
                          <a:spcPts val="0"/>
                        </a:spcAft>
                      </a:pPr>
                      <a:r>
                        <a:rPr lang="es-ES_tradnl" sz="1000">
                          <a:effectLst/>
                        </a:rPr>
                        <a:t>Alfonso Gallardo</a:t>
                      </a:r>
                      <a:endParaRPr lang="es-ES" sz="1000">
                        <a:effectLst/>
                        <a:latin typeface="Century Gothic"/>
                        <a:ea typeface="メイリオ"/>
                        <a:cs typeface="Times New Roman"/>
                      </a:endParaRPr>
                    </a:p>
                  </a:txBody>
                  <a:tcPr marL="68580" marR="68580" marT="0" marB="0"/>
                </a:tc>
                <a:tc>
                  <a:txBody>
                    <a:bodyPr/>
                    <a:lstStyle/>
                    <a:p>
                      <a:pPr algn="just">
                        <a:lnSpc>
                          <a:spcPts val="1425"/>
                        </a:lnSpc>
                        <a:spcAft>
                          <a:spcPts val="0"/>
                        </a:spcAft>
                      </a:pPr>
                      <a:r>
                        <a:rPr lang="es-ES_tradnl" sz="1000">
                          <a:effectLst/>
                        </a:rPr>
                        <a:t>Científico de datos</a:t>
                      </a:r>
                      <a:endParaRPr lang="es-ES" sz="1000">
                        <a:effectLst/>
                        <a:latin typeface="Century Gothic"/>
                        <a:ea typeface="メイリオ"/>
                        <a:cs typeface="Times New Roman"/>
                      </a:endParaRPr>
                    </a:p>
                  </a:txBody>
                  <a:tcPr marL="68580" marR="68580" marT="0" marB="0"/>
                </a:tc>
                <a:extLst>
                  <a:ext uri="{0D108BD9-81ED-4DB2-BD59-A6C34878D82A}">
                    <a16:rowId xmlns="" xmlns:a16="http://schemas.microsoft.com/office/drawing/2014/main" val="10003"/>
                  </a:ext>
                </a:extLst>
              </a:tr>
              <a:tr h="216474">
                <a:tc>
                  <a:txBody>
                    <a:bodyPr/>
                    <a:lstStyle/>
                    <a:p>
                      <a:pPr algn="just">
                        <a:lnSpc>
                          <a:spcPts val="1425"/>
                        </a:lnSpc>
                        <a:spcAft>
                          <a:spcPts val="0"/>
                        </a:spcAft>
                      </a:pPr>
                      <a:r>
                        <a:rPr lang="es-ES_tradnl" sz="1000">
                          <a:effectLst/>
                        </a:rPr>
                        <a:t>Raúl Hervás</a:t>
                      </a:r>
                      <a:endParaRPr lang="es-ES" sz="1000">
                        <a:effectLst/>
                        <a:latin typeface="Century Gothic"/>
                        <a:ea typeface="メイリオ"/>
                        <a:cs typeface="Times New Roman"/>
                      </a:endParaRPr>
                    </a:p>
                  </a:txBody>
                  <a:tcPr marL="68580" marR="68580" marT="0" marB="0"/>
                </a:tc>
                <a:tc>
                  <a:txBody>
                    <a:bodyPr/>
                    <a:lstStyle/>
                    <a:p>
                      <a:pPr algn="just">
                        <a:lnSpc>
                          <a:spcPts val="1425"/>
                        </a:lnSpc>
                        <a:spcAft>
                          <a:spcPts val="0"/>
                        </a:spcAft>
                      </a:pPr>
                      <a:r>
                        <a:rPr lang="es-ES_tradnl" sz="1000">
                          <a:effectLst/>
                        </a:rPr>
                        <a:t>Analista de datos</a:t>
                      </a:r>
                      <a:endParaRPr lang="es-ES" sz="1000">
                        <a:effectLst/>
                        <a:latin typeface="Century Gothic"/>
                        <a:ea typeface="メイリオ"/>
                        <a:cs typeface="Times New Roman"/>
                      </a:endParaRPr>
                    </a:p>
                  </a:txBody>
                  <a:tcPr marL="68580" marR="68580" marT="0" marB="0"/>
                </a:tc>
                <a:extLst>
                  <a:ext uri="{0D108BD9-81ED-4DB2-BD59-A6C34878D82A}">
                    <a16:rowId xmlns="" xmlns:a16="http://schemas.microsoft.com/office/drawing/2014/main" val="10004"/>
                  </a:ext>
                </a:extLst>
              </a:tr>
              <a:tr h="227206">
                <a:tc>
                  <a:txBody>
                    <a:bodyPr/>
                    <a:lstStyle/>
                    <a:p>
                      <a:pPr algn="just">
                        <a:lnSpc>
                          <a:spcPts val="1425"/>
                        </a:lnSpc>
                        <a:spcAft>
                          <a:spcPts val="0"/>
                        </a:spcAft>
                      </a:pPr>
                      <a:r>
                        <a:rPr lang="es-ES_tradnl" sz="1000">
                          <a:effectLst/>
                        </a:rPr>
                        <a:t>Walter Ronceros</a:t>
                      </a:r>
                      <a:endParaRPr lang="es-ES" sz="1000">
                        <a:effectLst/>
                        <a:latin typeface="Century Gothic"/>
                        <a:ea typeface="メイリオ"/>
                        <a:cs typeface="Times New Roman"/>
                      </a:endParaRPr>
                    </a:p>
                  </a:txBody>
                  <a:tcPr marL="68580" marR="68580" marT="0" marB="0"/>
                </a:tc>
                <a:tc>
                  <a:txBody>
                    <a:bodyPr/>
                    <a:lstStyle/>
                    <a:p>
                      <a:pPr algn="just">
                        <a:lnSpc>
                          <a:spcPts val="1425"/>
                        </a:lnSpc>
                        <a:spcAft>
                          <a:spcPts val="0"/>
                        </a:spcAft>
                      </a:pPr>
                      <a:r>
                        <a:rPr lang="es-ES_tradnl" sz="1000" dirty="0">
                          <a:effectLst/>
                        </a:rPr>
                        <a:t>Arquitecto de datos</a:t>
                      </a:r>
                      <a:endParaRPr lang="es-ES" sz="1000" dirty="0">
                        <a:effectLst/>
                        <a:latin typeface="Century Gothic"/>
                        <a:ea typeface="メイリオ"/>
                        <a:cs typeface="Times New Roman"/>
                      </a:endParaRPr>
                    </a:p>
                  </a:txBody>
                  <a:tcPr marL="68580" marR="68580" marT="0" marB="0"/>
                </a:tc>
                <a:extLst>
                  <a:ext uri="{0D108BD9-81ED-4DB2-BD59-A6C34878D82A}">
                    <a16:rowId xmlns="" xmlns:a16="http://schemas.microsoft.com/office/drawing/2014/main" val="10005"/>
                  </a:ext>
                </a:extLst>
              </a:tr>
            </a:tbl>
          </a:graphicData>
        </a:graphic>
      </p:graphicFrame>
      <p:sp>
        <p:nvSpPr>
          <p:cNvPr id="20" name="2 Marcador de contenido"/>
          <p:cNvSpPr txBox="1">
            <a:spLocks/>
          </p:cNvSpPr>
          <p:nvPr/>
        </p:nvSpPr>
        <p:spPr>
          <a:xfrm>
            <a:off x="6480212" y="3417864"/>
            <a:ext cx="2268252" cy="288032"/>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Roles dentro del equipo:</a:t>
            </a:r>
          </a:p>
        </p:txBody>
      </p:sp>
      <p:cxnSp>
        <p:nvCxnSpPr>
          <p:cNvPr id="17" name="Conector recto 16"/>
          <p:cNvCxnSpPr/>
          <p:nvPr/>
        </p:nvCxnSpPr>
        <p:spPr>
          <a:xfrm>
            <a:off x="1475656" y="692696"/>
            <a:ext cx="1548072"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9549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2" grpId="0" animBg="1"/>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6" name="Table 7">
            <a:extLst>
              <a:ext uri="{FF2B5EF4-FFF2-40B4-BE49-F238E27FC236}">
                <a16:creationId xmlns:a16="http://schemas.microsoft.com/office/drawing/2014/main" xmlns="" id="{BCF344CC-BEDB-408A-B331-2B38BA2D949B}"/>
              </a:ext>
            </a:extLst>
          </p:cNvPr>
          <p:cNvGraphicFramePr>
            <a:graphicFrameLocks noGrp="1"/>
          </p:cNvGraphicFramePr>
          <p:nvPr>
            <p:extLst>
              <p:ext uri="{D42A27DB-BD31-4B8C-83A1-F6EECF244321}">
                <p14:modId xmlns:p14="http://schemas.microsoft.com/office/powerpoint/2010/main" val="4101540271"/>
              </p:ext>
            </p:extLst>
          </p:nvPr>
        </p:nvGraphicFramePr>
        <p:xfrm>
          <a:off x="252368" y="4806866"/>
          <a:ext cx="8401668" cy="783059"/>
        </p:xfrm>
        <a:graphic>
          <a:graphicData uri="http://schemas.openxmlformats.org/drawingml/2006/table">
            <a:tbl>
              <a:tblPr firstRow="1" bandRow="1">
                <a:tableStyleId>{2D5ABB26-0587-4C30-8999-92F81FD0307C}</a:tableStyleId>
              </a:tblPr>
              <a:tblGrid>
                <a:gridCol w="1400278">
                  <a:extLst>
                    <a:ext uri="{9D8B030D-6E8A-4147-A177-3AD203B41FA5}">
                      <a16:colId xmlns:a16="http://schemas.microsoft.com/office/drawing/2014/main" xmlns="" val="20000"/>
                    </a:ext>
                  </a:extLst>
                </a:gridCol>
                <a:gridCol w="1400278">
                  <a:extLst>
                    <a:ext uri="{9D8B030D-6E8A-4147-A177-3AD203B41FA5}">
                      <a16:colId xmlns:a16="http://schemas.microsoft.com/office/drawing/2014/main" xmlns="" val="20001"/>
                    </a:ext>
                  </a:extLst>
                </a:gridCol>
                <a:gridCol w="1400278">
                  <a:extLst>
                    <a:ext uri="{9D8B030D-6E8A-4147-A177-3AD203B41FA5}">
                      <a16:colId xmlns:a16="http://schemas.microsoft.com/office/drawing/2014/main" xmlns="" val="20002"/>
                    </a:ext>
                  </a:extLst>
                </a:gridCol>
                <a:gridCol w="1400278">
                  <a:extLst>
                    <a:ext uri="{9D8B030D-6E8A-4147-A177-3AD203B41FA5}">
                      <a16:colId xmlns:a16="http://schemas.microsoft.com/office/drawing/2014/main" xmlns="" val="20003"/>
                    </a:ext>
                  </a:extLst>
                </a:gridCol>
                <a:gridCol w="1400278">
                  <a:extLst>
                    <a:ext uri="{9D8B030D-6E8A-4147-A177-3AD203B41FA5}">
                      <a16:colId xmlns:a16="http://schemas.microsoft.com/office/drawing/2014/main" xmlns="" val="20004"/>
                    </a:ext>
                  </a:extLst>
                </a:gridCol>
                <a:gridCol w="1400278">
                  <a:extLst>
                    <a:ext uri="{9D8B030D-6E8A-4147-A177-3AD203B41FA5}">
                      <a16:colId xmlns:a16="http://schemas.microsoft.com/office/drawing/2014/main" xmlns="" val="20005"/>
                    </a:ext>
                  </a:extLst>
                </a:gridCol>
              </a:tblGrid>
              <a:tr h="783059">
                <a:tc>
                  <a:txBody>
                    <a:bodyPr/>
                    <a:lstStyle/>
                    <a:p>
                      <a:pPr algn="ctr"/>
                      <a:r>
                        <a:rPr lang="es-ES" sz="1100" b="1"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Febrero</a:t>
                      </a:r>
                    </a:p>
                  </a:txBody>
                  <a:tcPr marL="0" marR="0" marT="34290" marB="3429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s-ES" sz="1100" b="1" noProof="0">
                          <a:solidFill>
                            <a:schemeClr val="bg1"/>
                          </a:solidFill>
                          <a:latin typeface="Open Sans" panose="020B0606030504020204" pitchFamily="34" charset="0"/>
                          <a:ea typeface="Open Sans" panose="020B0606030504020204" pitchFamily="34" charset="0"/>
                          <a:cs typeface="Open Sans" panose="020B0606030504020204" pitchFamily="34" charset="0"/>
                        </a:rPr>
                        <a:t>Marzo</a:t>
                      </a:r>
                    </a:p>
                  </a:txBody>
                  <a:tcPr marL="0" marR="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s-ES" sz="1100" b="1" noProof="0">
                          <a:solidFill>
                            <a:schemeClr val="bg1"/>
                          </a:solidFill>
                          <a:latin typeface="Open Sans" panose="020B0606030504020204" pitchFamily="34" charset="0"/>
                          <a:ea typeface="Open Sans" panose="020B0606030504020204" pitchFamily="34" charset="0"/>
                          <a:cs typeface="Open Sans" panose="020B0606030504020204" pitchFamily="34" charset="0"/>
                        </a:rPr>
                        <a:t>Abril</a:t>
                      </a:r>
                    </a:p>
                  </a:txBody>
                  <a:tcPr marL="0" marR="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s-ES" sz="1100" b="1" noProof="0">
                          <a:solidFill>
                            <a:schemeClr val="bg1"/>
                          </a:solidFill>
                          <a:latin typeface="Open Sans" panose="020B0606030504020204" pitchFamily="34" charset="0"/>
                          <a:ea typeface="Open Sans" panose="020B0606030504020204" pitchFamily="34" charset="0"/>
                          <a:cs typeface="Open Sans" panose="020B0606030504020204" pitchFamily="34" charset="0"/>
                        </a:rPr>
                        <a:t>Mayo</a:t>
                      </a:r>
                    </a:p>
                  </a:txBody>
                  <a:tcPr marL="0" marR="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s-ES" sz="1100" b="1" noProof="0">
                          <a:solidFill>
                            <a:schemeClr val="bg1"/>
                          </a:solidFill>
                          <a:latin typeface="Open Sans" panose="020B0606030504020204" pitchFamily="34" charset="0"/>
                          <a:ea typeface="Open Sans" panose="020B0606030504020204" pitchFamily="34" charset="0"/>
                          <a:cs typeface="Open Sans" panose="020B0606030504020204" pitchFamily="34" charset="0"/>
                        </a:rPr>
                        <a:t>Junio</a:t>
                      </a:r>
                    </a:p>
                  </a:txBody>
                  <a:tcPr marL="0" marR="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s-ES" sz="1100" b="1"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Julio</a:t>
                      </a:r>
                    </a:p>
                  </a:txBody>
                  <a:tcPr marL="0" marR="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xmlns="" val="10000"/>
                  </a:ext>
                </a:extLst>
              </a:tr>
            </a:tbl>
          </a:graphicData>
        </a:graphic>
      </p:graphicFrame>
      <p:sp>
        <p:nvSpPr>
          <p:cNvPr id="105" name="Rectangle 29">
            <a:extLst>
              <a:ext uri="{FF2B5EF4-FFF2-40B4-BE49-F238E27FC236}">
                <a16:creationId xmlns:a16="http://schemas.microsoft.com/office/drawing/2014/main" xmlns="" id="{86D2490A-EF78-45CD-88EE-894B1FD17037}"/>
              </a:ext>
            </a:extLst>
          </p:cNvPr>
          <p:cNvSpPr/>
          <p:nvPr/>
        </p:nvSpPr>
        <p:spPr>
          <a:xfrm>
            <a:off x="1212971" y="1268760"/>
            <a:ext cx="774571" cy="300082"/>
          </a:xfrm>
          <a:prstGeom prst="rect">
            <a:avLst/>
          </a:prstGeom>
          <a:solidFill>
            <a:schemeClr val="accent2"/>
          </a:solidFill>
          <a:ln>
            <a:solidFill>
              <a:schemeClr val="accent2"/>
            </a:solidFill>
          </a:ln>
        </p:spPr>
        <p:txBody>
          <a:bodyPr wrap="square" rtlCol="0">
            <a:spAutoFit/>
          </a:bodyPr>
          <a:lstStyle/>
          <a:p>
            <a:r>
              <a:rPr lang="en-US" sz="1350" b="1" dirty="0">
                <a:solidFill>
                  <a:schemeClr val="bg1"/>
                </a:solidFill>
              </a:rPr>
              <a:t>INICIO</a:t>
            </a:r>
          </a:p>
        </p:txBody>
      </p:sp>
      <p:sp>
        <p:nvSpPr>
          <p:cNvPr id="106" name="Rectangle 31">
            <a:extLst>
              <a:ext uri="{FF2B5EF4-FFF2-40B4-BE49-F238E27FC236}">
                <a16:creationId xmlns:a16="http://schemas.microsoft.com/office/drawing/2014/main" xmlns="" id="{3BC31810-8EFA-4622-BC9F-FBACE70BFBC0}"/>
              </a:ext>
            </a:extLst>
          </p:cNvPr>
          <p:cNvSpPr/>
          <p:nvPr/>
        </p:nvSpPr>
        <p:spPr>
          <a:xfrm>
            <a:off x="1300216" y="1899826"/>
            <a:ext cx="2220389" cy="307777"/>
          </a:xfrm>
          <a:prstGeom prst="rect">
            <a:avLst/>
          </a:prstGeom>
          <a:solidFill>
            <a:schemeClr val="accent2"/>
          </a:solidFill>
          <a:ln>
            <a:solidFill>
              <a:schemeClr val="accent2"/>
            </a:solidFill>
          </a:ln>
        </p:spPr>
        <p:txBody>
          <a:bodyPr wrap="square" rtlCol="0">
            <a:spAutoFit/>
          </a:bodyPr>
          <a:lstStyle/>
          <a:p>
            <a:r>
              <a:rPr lang="es-ES" sz="1400" dirty="0"/>
              <a:t>Comprensión del negocio</a:t>
            </a:r>
            <a:endParaRPr lang="en-US" sz="1350" dirty="0">
              <a:solidFill>
                <a:srgbClr val="272A31"/>
              </a:solidFill>
            </a:endParaRPr>
          </a:p>
        </p:txBody>
      </p:sp>
      <p:cxnSp>
        <p:nvCxnSpPr>
          <p:cNvPr id="107" name="Straight Connector 33">
            <a:extLst>
              <a:ext uri="{FF2B5EF4-FFF2-40B4-BE49-F238E27FC236}">
                <a16:creationId xmlns:a16="http://schemas.microsoft.com/office/drawing/2014/main" xmlns="" id="{C4F0F540-5A0A-47F1-8F34-8EFFD9270356}"/>
              </a:ext>
            </a:extLst>
          </p:cNvPr>
          <p:cNvCxnSpPr>
            <a:cxnSpLocks/>
          </p:cNvCxnSpPr>
          <p:nvPr/>
        </p:nvCxnSpPr>
        <p:spPr>
          <a:xfrm flipV="1">
            <a:off x="1206001" y="1271040"/>
            <a:ext cx="0" cy="353582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2" name="Straight Connector 50">
            <a:extLst>
              <a:ext uri="{FF2B5EF4-FFF2-40B4-BE49-F238E27FC236}">
                <a16:creationId xmlns:a16="http://schemas.microsoft.com/office/drawing/2014/main" xmlns="" id="{48830353-737B-490A-A4EC-6A187542ABFF}"/>
              </a:ext>
            </a:extLst>
          </p:cNvPr>
          <p:cNvCxnSpPr>
            <a:cxnSpLocks/>
          </p:cNvCxnSpPr>
          <p:nvPr/>
        </p:nvCxnSpPr>
        <p:spPr>
          <a:xfrm flipV="1">
            <a:off x="1300216" y="2168387"/>
            <a:ext cx="0" cy="263847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3" name="Straight Connector 52">
            <a:extLst>
              <a:ext uri="{FF2B5EF4-FFF2-40B4-BE49-F238E27FC236}">
                <a16:creationId xmlns:a16="http://schemas.microsoft.com/office/drawing/2014/main" xmlns="" id="{0BF5FF47-9016-4D8A-AEB0-8DC61F80F0E8}"/>
              </a:ext>
            </a:extLst>
          </p:cNvPr>
          <p:cNvCxnSpPr>
            <a:cxnSpLocks/>
          </p:cNvCxnSpPr>
          <p:nvPr/>
        </p:nvCxnSpPr>
        <p:spPr>
          <a:xfrm flipV="1">
            <a:off x="8436911" y="1458858"/>
            <a:ext cx="0" cy="334800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2" name="Straight Connector 81">
            <a:extLst>
              <a:ext uri="{FF2B5EF4-FFF2-40B4-BE49-F238E27FC236}">
                <a16:creationId xmlns:a16="http://schemas.microsoft.com/office/drawing/2014/main" xmlns="" id="{97FD89A8-3BCC-4C1B-8242-9CCEC81041A1}"/>
              </a:ext>
            </a:extLst>
          </p:cNvPr>
          <p:cNvCxnSpPr>
            <a:cxnSpLocks/>
          </p:cNvCxnSpPr>
          <p:nvPr/>
        </p:nvCxnSpPr>
        <p:spPr>
          <a:xfrm flipV="1">
            <a:off x="1200754" y="1609575"/>
            <a:ext cx="7236157" cy="51467"/>
          </a:xfrm>
          <a:prstGeom prst="line">
            <a:avLst/>
          </a:prstGeom>
          <a:ln>
            <a:solidFill>
              <a:schemeClr val="accent2"/>
            </a:solidFill>
            <a:prstDash val="dash"/>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36" name="Straight Connector 100">
            <a:extLst>
              <a:ext uri="{FF2B5EF4-FFF2-40B4-BE49-F238E27FC236}">
                <a16:creationId xmlns:a16="http://schemas.microsoft.com/office/drawing/2014/main" xmlns="" id="{AB706DAD-5FD0-4C60-8D99-07A3426861A5}"/>
              </a:ext>
            </a:extLst>
          </p:cNvPr>
          <p:cNvCxnSpPr>
            <a:cxnSpLocks/>
          </p:cNvCxnSpPr>
          <p:nvPr/>
        </p:nvCxnSpPr>
        <p:spPr>
          <a:xfrm>
            <a:off x="1300216" y="2322954"/>
            <a:ext cx="1202425" cy="0"/>
          </a:xfrm>
          <a:prstGeom prst="line">
            <a:avLst/>
          </a:prstGeom>
          <a:ln>
            <a:solidFill>
              <a:schemeClr val="accent2"/>
            </a:solidFill>
            <a:prstDash val="dash"/>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174" name="Rectangle 31">
            <a:extLst>
              <a:ext uri="{FF2B5EF4-FFF2-40B4-BE49-F238E27FC236}">
                <a16:creationId xmlns:a16="http://schemas.microsoft.com/office/drawing/2014/main" xmlns="" id="{A361815E-76B9-4884-B90B-7291D965EBE5}"/>
              </a:ext>
            </a:extLst>
          </p:cNvPr>
          <p:cNvSpPr/>
          <p:nvPr/>
        </p:nvSpPr>
        <p:spPr>
          <a:xfrm>
            <a:off x="2456470" y="2414616"/>
            <a:ext cx="1837436" cy="307777"/>
          </a:xfrm>
          <a:prstGeom prst="rect">
            <a:avLst/>
          </a:prstGeom>
          <a:solidFill>
            <a:schemeClr val="bg2">
              <a:lumMod val="75000"/>
            </a:schemeClr>
          </a:solidFill>
          <a:ln>
            <a:solidFill>
              <a:schemeClr val="accent2"/>
            </a:solidFill>
          </a:ln>
        </p:spPr>
        <p:txBody>
          <a:bodyPr wrap="square" rtlCol="0">
            <a:spAutoFit/>
          </a:bodyPr>
          <a:lstStyle/>
          <a:p>
            <a:r>
              <a:rPr lang="es-ES" sz="1400" dirty="0"/>
              <a:t>Compresión de datos</a:t>
            </a:r>
            <a:endParaRPr lang="en-US" sz="1350" dirty="0">
              <a:solidFill>
                <a:srgbClr val="272A31"/>
              </a:solidFill>
            </a:endParaRPr>
          </a:p>
        </p:txBody>
      </p:sp>
      <p:sp>
        <p:nvSpPr>
          <p:cNvPr id="178" name="Rectangle 29">
            <a:extLst>
              <a:ext uri="{FF2B5EF4-FFF2-40B4-BE49-F238E27FC236}">
                <a16:creationId xmlns:a16="http://schemas.microsoft.com/office/drawing/2014/main" xmlns="" id="{319BE501-6BE7-4D75-AEF6-A538302C7301}"/>
              </a:ext>
            </a:extLst>
          </p:cNvPr>
          <p:cNvSpPr/>
          <p:nvPr/>
        </p:nvSpPr>
        <p:spPr>
          <a:xfrm>
            <a:off x="8451038" y="4500220"/>
            <a:ext cx="513450" cy="300082"/>
          </a:xfrm>
          <a:prstGeom prst="rect">
            <a:avLst/>
          </a:prstGeom>
          <a:solidFill>
            <a:schemeClr val="accent2"/>
          </a:solidFill>
          <a:ln>
            <a:solidFill>
              <a:schemeClr val="accent2"/>
            </a:solidFill>
          </a:ln>
        </p:spPr>
        <p:txBody>
          <a:bodyPr wrap="square" rtlCol="0">
            <a:spAutoFit/>
          </a:bodyPr>
          <a:lstStyle/>
          <a:p>
            <a:r>
              <a:rPr lang="en-US" sz="1350" b="1" dirty="0">
                <a:solidFill>
                  <a:schemeClr val="bg1"/>
                </a:solidFill>
              </a:rPr>
              <a:t>FIN</a:t>
            </a:r>
          </a:p>
        </p:txBody>
      </p:sp>
      <p:sp>
        <p:nvSpPr>
          <p:cNvPr id="179" name="Rectangle 31">
            <a:extLst>
              <a:ext uri="{FF2B5EF4-FFF2-40B4-BE49-F238E27FC236}">
                <a16:creationId xmlns:a16="http://schemas.microsoft.com/office/drawing/2014/main" xmlns="" id="{8114E52C-AAA8-437E-A1CF-581A58265B1B}"/>
              </a:ext>
            </a:extLst>
          </p:cNvPr>
          <p:cNvSpPr/>
          <p:nvPr/>
        </p:nvSpPr>
        <p:spPr>
          <a:xfrm>
            <a:off x="3503027" y="2891606"/>
            <a:ext cx="2105691" cy="307777"/>
          </a:xfrm>
          <a:prstGeom prst="rect">
            <a:avLst/>
          </a:prstGeom>
          <a:solidFill>
            <a:schemeClr val="accent2">
              <a:lumMod val="60000"/>
              <a:lumOff val="40000"/>
            </a:schemeClr>
          </a:solidFill>
          <a:ln>
            <a:solidFill>
              <a:schemeClr val="accent2"/>
            </a:solidFill>
          </a:ln>
        </p:spPr>
        <p:txBody>
          <a:bodyPr wrap="square" rtlCol="0">
            <a:spAutoFit/>
          </a:bodyPr>
          <a:lstStyle/>
          <a:p>
            <a:r>
              <a:rPr lang="es-ES" sz="1400" dirty="0"/>
              <a:t>Preparación de los datos</a:t>
            </a:r>
            <a:endParaRPr lang="en-US" sz="1350" dirty="0">
              <a:solidFill>
                <a:srgbClr val="272A31"/>
              </a:solidFill>
            </a:endParaRPr>
          </a:p>
        </p:txBody>
      </p:sp>
      <p:sp>
        <p:nvSpPr>
          <p:cNvPr id="180" name="Rectangle 31">
            <a:extLst>
              <a:ext uri="{FF2B5EF4-FFF2-40B4-BE49-F238E27FC236}">
                <a16:creationId xmlns:a16="http://schemas.microsoft.com/office/drawing/2014/main" xmlns="" id="{19EB45B8-E517-404E-AF47-CFE7CC8EA61A}"/>
              </a:ext>
            </a:extLst>
          </p:cNvPr>
          <p:cNvSpPr/>
          <p:nvPr/>
        </p:nvSpPr>
        <p:spPr>
          <a:xfrm>
            <a:off x="4818832" y="3414042"/>
            <a:ext cx="1080863" cy="307777"/>
          </a:xfrm>
          <a:prstGeom prst="rect">
            <a:avLst/>
          </a:prstGeom>
          <a:solidFill>
            <a:schemeClr val="accent4"/>
          </a:solidFill>
          <a:ln>
            <a:solidFill>
              <a:schemeClr val="accent2"/>
            </a:solidFill>
          </a:ln>
        </p:spPr>
        <p:txBody>
          <a:bodyPr wrap="square" rtlCol="0">
            <a:spAutoFit/>
          </a:bodyPr>
          <a:lstStyle/>
          <a:p>
            <a:r>
              <a:rPr lang="es-ES" sz="1400" dirty="0"/>
              <a:t>Modelado</a:t>
            </a:r>
            <a:endParaRPr lang="en-US" sz="1350" dirty="0">
              <a:solidFill>
                <a:srgbClr val="272A31"/>
              </a:solidFill>
            </a:endParaRPr>
          </a:p>
        </p:txBody>
      </p:sp>
      <p:sp>
        <p:nvSpPr>
          <p:cNvPr id="181" name="Rectangle 31">
            <a:extLst>
              <a:ext uri="{FF2B5EF4-FFF2-40B4-BE49-F238E27FC236}">
                <a16:creationId xmlns:a16="http://schemas.microsoft.com/office/drawing/2014/main" xmlns="" id="{187C1216-AAF8-45FC-B68E-F3B1259A346A}"/>
              </a:ext>
            </a:extLst>
          </p:cNvPr>
          <p:cNvSpPr/>
          <p:nvPr/>
        </p:nvSpPr>
        <p:spPr>
          <a:xfrm>
            <a:off x="5496032" y="3845954"/>
            <a:ext cx="2152597" cy="307777"/>
          </a:xfrm>
          <a:prstGeom prst="rect">
            <a:avLst/>
          </a:prstGeom>
          <a:solidFill>
            <a:srgbClr val="B6FFA1"/>
          </a:solidFill>
          <a:ln>
            <a:solidFill>
              <a:schemeClr val="accent2"/>
            </a:solidFill>
          </a:ln>
        </p:spPr>
        <p:txBody>
          <a:bodyPr wrap="square" rtlCol="0">
            <a:spAutoFit/>
          </a:bodyPr>
          <a:lstStyle/>
          <a:p>
            <a:r>
              <a:rPr lang="es-ES" sz="1400" dirty="0"/>
              <a:t>Evaluación de resultados</a:t>
            </a:r>
            <a:endParaRPr lang="en-US" sz="1350" dirty="0">
              <a:solidFill>
                <a:srgbClr val="272A31"/>
              </a:solidFill>
            </a:endParaRPr>
          </a:p>
        </p:txBody>
      </p:sp>
      <p:sp>
        <p:nvSpPr>
          <p:cNvPr id="182" name="Rectangle 31">
            <a:extLst>
              <a:ext uri="{FF2B5EF4-FFF2-40B4-BE49-F238E27FC236}">
                <a16:creationId xmlns:a16="http://schemas.microsoft.com/office/drawing/2014/main" xmlns="" id="{935F64D2-1A2C-4E86-93A1-08E57546FE80}"/>
              </a:ext>
            </a:extLst>
          </p:cNvPr>
          <p:cNvSpPr/>
          <p:nvPr/>
        </p:nvSpPr>
        <p:spPr>
          <a:xfrm>
            <a:off x="6270188" y="4346331"/>
            <a:ext cx="2152597" cy="307777"/>
          </a:xfrm>
          <a:prstGeom prst="rect">
            <a:avLst/>
          </a:prstGeom>
          <a:solidFill>
            <a:srgbClr val="C00000"/>
          </a:solidFill>
          <a:ln>
            <a:solidFill>
              <a:schemeClr val="accent2"/>
            </a:solidFill>
          </a:ln>
        </p:spPr>
        <p:txBody>
          <a:bodyPr wrap="square" rtlCol="0">
            <a:spAutoFit/>
          </a:bodyPr>
          <a:lstStyle/>
          <a:p>
            <a:r>
              <a:rPr lang="es-ES" sz="1400" dirty="0"/>
              <a:t>Informe final y revisión</a:t>
            </a:r>
            <a:endParaRPr lang="en-US" sz="1350" dirty="0">
              <a:solidFill>
                <a:srgbClr val="272A31"/>
              </a:solidFill>
            </a:endParaRPr>
          </a:p>
        </p:txBody>
      </p:sp>
      <p:cxnSp>
        <p:nvCxnSpPr>
          <p:cNvPr id="184" name="Straight Connector 100">
            <a:extLst>
              <a:ext uri="{FF2B5EF4-FFF2-40B4-BE49-F238E27FC236}">
                <a16:creationId xmlns:a16="http://schemas.microsoft.com/office/drawing/2014/main" xmlns="" id="{4873D8E7-A5A3-4E70-9F73-8B6F37813EA9}"/>
              </a:ext>
            </a:extLst>
          </p:cNvPr>
          <p:cNvCxnSpPr>
            <a:cxnSpLocks/>
          </p:cNvCxnSpPr>
          <p:nvPr/>
        </p:nvCxnSpPr>
        <p:spPr>
          <a:xfrm>
            <a:off x="2456470" y="2827010"/>
            <a:ext cx="1046557" cy="0"/>
          </a:xfrm>
          <a:prstGeom prst="line">
            <a:avLst/>
          </a:prstGeom>
          <a:ln>
            <a:solidFill>
              <a:schemeClr val="accent2"/>
            </a:solidFill>
            <a:prstDash val="dash"/>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87" name="Straight Connector 50">
            <a:extLst>
              <a:ext uri="{FF2B5EF4-FFF2-40B4-BE49-F238E27FC236}">
                <a16:creationId xmlns:a16="http://schemas.microsoft.com/office/drawing/2014/main" xmlns="" id="{A56C839D-3FEA-415C-8F44-756326730748}"/>
              </a:ext>
            </a:extLst>
          </p:cNvPr>
          <p:cNvCxnSpPr>
            <a:cxnSpLocks/>
          </p:cNvCxnSpPr>
          <p:nvPr/>
        </p:nvCxnSpPr>
        <p:spPr>
          <a:xfrm flipV="1">
            <a:off x="2456471" y="2645378"/>
            <a:ext cx="0" cy="227684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0" name="Straight Connector 50">
            <a:extLst>
              <a:ext uri="{FF2B5EF4-FFF2-40B4-BE49-F238E27FC236}">
                <a16:creationId xmlns:a16="http://schemas.microsoft.com/office/drawing/2014/main" xmlns="" id="{33806030-6B3C-4AC9-A515-5C27BFE2A28A}"/>
              </a:ext>
            </a:extLst>
          </p:cNvPr>
          <p:cNvCxnSpPr>
            <a:cxnSpLocks/>
          </p:cNvCxnSpPr>
          <p:nvPr/>
        </p:nvCxnSpPr>
        <p:spPr>
          <a:xfrm flipV="1">
            <a:off x="3503027" y="3186956"/>
            <a:ext cx="1962" cy="161334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5" name="Straight Connector 100">
            <a:extLst>
              <a:ext uri="{FF2B5EF4-FFF2-40B4-BE49-F238E27FC236}">
                <a16:creationId xmlns:a16="http://schemas.microsoft.com/office/drawing/2014/main" xmlns="" id="{8B78411A-A7DF-45B9-B53D-21541F8B6D5D}"/>
              </a:ext>
            </a:extLst>
          </p:cNvPr>
          <p:cNvCxnSpPr>
            <a:cxnSpLocks/>
          </p:cNvCxnSpPr>
          <p:nvPr/>
        </p:nvCxnSpPr>
        <p:spPr>
          <a:xfrm>
            <a:off x="3520605" y="3331066"/>
            <a:ext cx="1298227" cy="0"/>
          </a:xfrm>
          <a:prstGeom prst="line">
            <a:avLst/>
          </a:prstGeom>
          <a:ln>
            <a:solidFill>
              <a:schemeClr val="accent2"/>
            </a:solidFill>
            <a:prstDash val="dash"/>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97" name="Straight Connector 50">
            <a:extLst>
              <a:ext uri="{FF2B5EF4-FFF2-40B4-BE49-F238E27FC236}">
                <a16:creationId xmlns:a16="http://schemas.microsoft.com/office/drawing/2014/main" xmlns="" id="{12902546-6B7C-4EA0-87FA-79A9C8BD6CF1}"/>
              </a:ext>
            </a:extLst>
          </p:cNvPr>
          <p:cNvCxnSpPr>
            <a:cxnSpLocks/>
          </p:cNvCxnSpPr>
          <p:nvPr/>
        </p:nvCxnSpPr>
        <p:spPr>
          <a:xfrm flipV="1">
            <a:off x="4816870" y="3623274"/>
            <a:ext cx="1962" cy="161334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8" name="Straight Connector 50">
            <a:extLst>
              <a:ext uri="{FF2B5EF4-FFF2-40B4-BE49-F238E27FC236}">
                <a16:creationId xmlns:a16="http://schemas.microsoft.com/office/drawing/2014/main" xmlns="" id="{E75C41AB-4166-4BBE-AE8C-1A08AC604E01}"/>
              </a:ext>
            </a:extLst>
          </p:cNvPr>
          <p:cNvCxnSpPr>
            <a:cxnSpLocks/>
          </p:cNvCxnSpPr>
          <p:nvPr/>
        </p:nvCxnSpPr>
        <p:spPr>
          <a:xfrm flipV="1">
            <a:off x="5496032" y="4120565"/>
            <a:ext cx="0" cy="85883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0" name="Straight Connector 50">
            <a:extLst>
              <a:ext uri="{FF2B5EF4-FFF2-40B4-BE49-F238E27FC236}">
                <a16:creationId xmlns:a16="http://schemas.microsoft.com/office/drawing/2014/main" xmlns="" id="{A069A759-EA0F-430C-81F1-AB63B89598C9}"/>
              </a:ext>
            </a:extLst>
          </p:cNvPr>
          <p:cNvCxnSpPr>
            <a:cxnSpLocks/>
          </p:cNvCxnSpPr>
          <p:nvPr/>
        </p:nvCxnSpPr>
        <p:spPr>
          <a:xfrm flipV="1">
            <a:off x="6272057" y="4584506"/>
            <a:ext cx="0" cy="67542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2" name="Straight Connector 100">
            <a:extLst>
              <a:ext uri="{FF2B5EF4-FFF2-40B4-BE49-F238E27FC236}">
                <a16:creationId xmlns:a16="http://schemas.microsoft.com/office/drawing/2014/main" xmlns="" id="{B04A56A4-4792-4E56-99DF-9449DF4DEF1A}"/>
              </a:ext>
            </a:extLst>
          </p:cNvPr>
          <p:cNvCxnSpPr>
            <a:cxnSpLocks/>
          </p:cNvCxnSpPr>
          <p:nvPr/>
        </p:nvCxnSpPr>
        <p:spPr>
          <a:xfrm>
            <a:off x="4816870" y="3809338"/>
            <a:ext cx="620901" cy="0"/>
          </a:xfrm>
          <a:prstGeom prst="line">
            <a:avLst/>
          </a:prstGeom>
          <a:ln>
            <a:solidFill>
              <a:schemeClr val="accent2"/>
            </a:solidFill>
            <a:prstDash val="dash"/>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04" name="Straight Connector 100">
            <a:extLst>
              <a:ext uri="{FF2B5EF4-FFF2-40B4-BE49-F238E27FC236}">
                <a16:creationId xmlns:a16="http://schemas.microsoft.com/office/drawing/2014/main" xmlns="" id="{2956A3FF-AFB5-483E-B051-DBBB336C1D3A}"/>
              </a:ext>
            </a:extLst>
          </p:cNvPr>
          <p:cNvCxnSpPr>
            <a:cxnSpLocks/>
          </p:cNvCxnSpPr>
          <p:nvPr/>
        </p:nvCxnSpPr>
        <p:spPr>
          <a:xfrm>
            <a:off x="5498436" y="4267170"/>
            <a:ext cx="771752" cy="0"/>
          </a:xfrm>
          <a:prstGeom prst="line">
            <a:avLst/>
          </a:prstGeom>
          <a:ln>
            <a:solidFill>
              <a:schemeClr val="accent2"/>
            </a:solidFill>
            <a:prstDash val="dash"/>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27" name="1 Título"/>
          <p:cNvSpPr txBox="1">
            <a:spLocks/>
          </p:cNvSpPr>
          <p:nvPr/>
        </p:nvSpPr>
        <p:spPr>
          <a:xfrm>
            <a:off x="31965" y="44624"/>
            <a:ext cx="8883918" cy="504056"/>
          </a:xfrm>
          <a:prstGeom prst="rect">
            <a:avLst/>
          </a:prstGeom>
          <a:ln>
            <a:noFill/>
          </a:ln>
        </p:spPr>
        <p:txBody>
          <a:bodyPr vert="horz" anchor="ctr">
            <a:normAutofit fontScale="975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sz="2400" dirty="0">
                <a:solidFill>
                  <a:srgbClr val="76B6D6"/>
                </a:solidFill>
              </a:rPr>
              <a:t>Desarrollo del </a:t>
            </a:r>
            <a:r>
              <a:rPr lang="es-ES_tradnl" sz="2400" dirty="0" smtClean="0">
                <a:solidFill>
                  <a:srgbClr val="76B6D6"/>
                </a:solidFill>
              </a:rPr>
              <a:t>proyecto 					TIMELINE</a:t>
            </a:r>
            <a:endParaRPr lang="es-ES" sz="2400" dirty="0">
              <a:solidFill>
                <a:srgbClr val="76B6D6"/>
              </a:solidFill>
            </a:endParaRPr>
          </a:p>
        </p:txBody>
      </p:sp>
      <p:cxnSp>
        <p:nvCxnSpPr>
          <p:cNvPr id="28" name="Conector recto 27"/>
          <p:cNvCxnSpPr/>
          <p:nvPr/>
        </p:nvCxnSpPr>
        <p:spPr>
          <a:xfrm>
            <a:off x="1475656" y="692696"/>
            <a:ext cx="1548072"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5984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xmlns="" id="{031AF013-6C9A-4ECB-BA4C-2538C0367A3C}"/>
              </a:ext>
            </a:extLst>
          </p:cNvPr>
          <p:cNvSpPr/>
          <p:nvPr/>
        </p:nvSpPr>
        <p:spPr>
          <a:xfrm>
            <a:off x="2879928" y="1196752"/>
            <a:ext cx="5436488" cy="54006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5362" name="Picture 2" descr="Working with CSV files | Fund Recs">
            <a:extLst>
              <a:ext uri="{FF2B5EF4-FFF2-40B4-BE49-F238E27FC236}">
                <a16:creationId xmlns:a16="http://schemas.microsoft.com/office/drawing/2014/main" xmlns="" id="{CAB3E9E7-6751-4B3F-A1B5-5AD26A97633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938" y="1938245"/>
            <a:ext cx="864096" cy="864096"/>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Guia de estilo para desarrollar una API | by Alejandro Roa | Medium">
            <a:extLst>
              <a:ext uri="{FF2B5EF4-FFF2-40B4-BE49-F238E27FC236}">
                <a16:creationId xmlns:a16="http://schemas.microsoft.com/office/drawing/2014/main" xmlns="" id="{AC0A3DD2-9B8F-44B6-B69F-CAA5811EA32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292" y="4005064"/>
            <a:ext cx="924555" cy="979209"/>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Premios Datathon y de Periodismo de Datos del Ayuntamiento de ...">
            <a:extLst>
              <a:ext uri="{FF2B5EF4-FFF2-40B4-BE49-F238E27FC236}">
                <a16:creationId xmlns:a16="http://schemas.microsoft.com/office/drawing/2014/main" xmlns="" id="{6D6ED911-5960-41AE-B73E-9032338BB3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481" y="2892955"/>
            <a:ext cx="1503626" cy="1040102"/>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Por qué Docker? - Linux en Taringa!">
            <a:extLst>
              <a:ext uri="{FF2B5EF4-FFF2-40B4-BE49-F238E27FC236}">
                <a16:creationId xmlns:a16="http://schemas.microsoft.com/office/drawing/2014/main" xmlns="" id="{AB06FB90-984E-4C19-997D-2092E49BC96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89182" y="332656"/>
            <a:ext cx="2259161" cy="2015608"/>
          </a:xfrm>
          <a:prstGeom prst="rect">
            <a:avLst/>
          </a:prstGeom>
          <a:noFill/>
          <a:extLst>
            <a:ext uri="{909E8E84-426E-40dd-AFC4-6F175D3DCCD1}">
              <a14:hiddenFill xmlns:a14="http://schemas.microsoft.com/office/drawing/2010/main">
                <a:solidFill>
                  <a:srgbClr val="FFFFFF"/>
                </a:solidFill>
              </a14:hiddenFill>
            </a:ext>
          </a:extLst>
        </p:spPr>
      </p:pic>
      <p:sp>
        <p:nvSpPr>
          <p:cNvPr id="3" name="Flecha: a la derecha 2">
            <a:extLst>
              <a:ext uri="{FF2B5EF4-FFF2-40B4-BE49-F238E27FC236}">
                <a16:creationId xmlns:a16="http://schemas.microsoft.com/office/drawing/2014/main" xmlns="" id="{2BC9ED29-C159-4821-9B8E-A3D52D9EC5EF}"/>
              </a:ext>
            </a:extLst>
          </p:cNvPr>
          <p:cNvSpPr/>
          <p:nvPr/>
        </p:nvSpPr>
        <p:spPr>
          <a:xfrm>
            <a:off x="1943824" y="2996953"/>
            <a:ext cx="828208" cy="720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Rectángulo: esquinas redondeadas 32">
            <a:extLst>
              <a:ext uri="{FF2B5EF4-FFF2-40B4-BE49-F238E27FC236}">
                <a16:creationId xmlns:a16="http://schemas.microsoft.com/office/drawing/2014/main" xmlns="" id="{C51E2730-37CF-40FA-8705-25A688E90E8D}"/>
              </a:ext>
            </a:extLst>
          </p:cNvPr>
          <p:cNvSpPr/>
          <p:nvPr/>
        </p:nvSpPr>
        <p:spPr>
          <a:xfrm>
            <a:off x="3153820" y="2361866"/>
            <a:ext cx="4888481" cy="1811106"/>
          </a:xfrm>
          <a:prstGeom prst="roundRect">
            <a:avLst/>
          </a:prstGeom>
          <a:solidFill>
            <a:schemeClr val="bg1">
              <a:lumMod val="9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 name="CuadroTexto 3">
            <a:extLst>
              <a:ext uri="{FF2B5EF4-FFF2-40B4-BE49-F238E27FC236}">
                <a16:creationId xmlns:a16="http://schemas.microsoft.com/office/drawing/2014/main" xmlns="" id="{B4122D29-9AC2-4EE2-9CA1-BB50B9388145}"/>
              </a:ext>
            </a:extLst>
          </p:cNvPr>
          <p:cNvSpPr txBox="1"/>
          <p:nvPr/>
        </p:nvSpPr>
        <p:spPr>
          <a:xfrm>
            <a:off x="4427984" y="2038699"/>
            <a:ext cx="2510968" cy="369332"/>
          </a:xfrm>
          <a:prstGeom prst="rect">
            <a:avLst/>
          </a:prstGeom>
          <a:noFill/>
        </p:spPr>
        <p:txBody>
          <a:bodyPr wrap="square" rtlCol="0">
            <a:spAutoFit/>
          </a:bodyPr>
          <a:lstStyle/>
          <a:p>
            <a:r>
              <a:rPr lang="es-ES" dirty="0"/>
              <a:t>Procesamiento de datos</a:t>
            </a:r>
          </a:p>
        </p:txBody>
      </p:sp>
      <p:sp>
        <p:nvSpPr>
          <p:cNvPr id="6" name="Flecha: a la izquierda y derecha 5">
            <a:extLst>
              <a:ext uri="{FF2B5EF4-FFF2-40B4-BE49-F238E27FC236}">
                <a16:creationId xmlns:a16="http://schemas.microsoft.com/office/drawing/2014/main" xmlns="" id="{C399A176-3840-45D6-B2F3-92504387A0A5}"/>
              </a:ext>
            </a:extLst>
          </p:cNvPr>
          <p:cNvSpPr/>
          <p:nvPr/>
        </p:nvSpPr>
        <p:spPr>
          <a:xfrm>
            <a:off x="5193481" y="3150919"/>
            <a:ext cx="586155" cy="203655"/>
          </a:xfrm>
          <a:prstGeom prst="lef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a:ln w="22225">
                <a:solidFill>
                  <a:schemeClr val="accent2"/>
                </a:solidFill>
                <a:prstDash val="solid"/>
              </a:ln>
              <a:solidFill>
                <a:schemeClr val="accent2">
                  <a:lumMod val="40000"/>
                  <a:lumOff val="60000"/>
                </a:schemeClr>
              </a:solidFill>
            </a:endParaRPr>
          </a:p>
        </p:txBody>
      </p:sp>
      <p:pic>
        <p:nvPicPr>
          <p:cNvPr id="15374" name="Picture 14" descr="Primeros pasos con pandas en Python - AEPI Escuela de programacion ...">
            <a:extLst>
              <a:ext uri="{FF2B5EF4-FFF2-40B4-BE49-F238E27FC236}">
                <a16:creationId xmlns:a16="http://schemas.microsoft.com/office/drawing/2014/main" xmlns="" id="{956DD34E-21C8-4514-B17D-0C95EAD9452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75269" y="2492280"/>
            <a:ext cx="2467033" cy="1421542"/>
          </a:xfrm>
          <a:prstGeom prst="rect">
            <a:avLst/>
          </a:prstGeom>
          <a:noFill/>
          <a:extLst>
            <a:ext uri="{909E8E84-426E-40dd-AFC4-6F175D3DCCD1}">
              <a14:hiddenFill xmlns:a14="http://schemas.microsoft.com/office/drawing/2010/main">
                <a:solidFill>
                  <a:srgbClr val="FFFFFF"/>
                </a:solidFill>
              </a14:hiddenFill>
            </a:ext>
          </a:extLst>
        </p:spPr>
      </p:pic>
      <p:pic>
        <p:nvPicPr>
          <p:cNvPr id="15376" name="Picture 16" descr="Google Collaboratory Notebooks and sharing it on Github | by ...">
            <a:extLst>
              <a:ext uri="{FF2B5EF4-FFF2-40B4-BE49-F238E27FC236}">
                <a16:creationId xmlns:a16="http://schemas.microsoft.com/office/drawing/2014/main" xmlns="" id="{A88AB4A4-E533-4A95-9B18-F509AA1C5E6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02390" y="2829766"/>
            <a:ext cx="1704844" cy="718639"/>
          </a:xfrm>
          <a:prstGeom prst="rect">
            <a:avLst/>
          </a:prstGeom>
          <a:noFill/>
          <a:extLst>
            <a:ext uri="{909E8E84-426E-40dd-AFC4-6F175D3DCCD1}">
              <a14:hiddenFill xmlns:a14="http://schemas.microsoft.com/office/drawing/2010/main">
                <a:solidFill>
                  <a:srgbClr val="FFFFFF"/>
                </a:solidFill>
              </a14:hiddenFill>
            </a:ext>
          </a:extLst>
        </p:spPr>
      </p:pic>
      <p:sp>
        <p:nvSpPr>
          <p:cNvPr id="41" name="Rectángulo: esquinas redondeadas 40">
            <a:extLst>
              <a:ext uri="{FF2B5EF4-FFF2-40B4-BE49-F238E27FC236}">
                <a16:creationId xmlns:a16="http://schemas.microsoft.com/office/drawing/2014/main" xmlns="" id="{982994E2-0F01-4B44-8CE1-3ADB11325D39}"/>
              </a:ext>
            </a:extLst>
          </p:cNvPr>
          <p:cNvSpPr/>
          <p:nvPr/>
        </p:nvSpPr>
        <p:spPr>
          <a:xfrm>
            <a:off x="3173433" y="4432533"/>
            <a:ext cx="4888481" cy="1811106"/>
          </a:xfrm>
          <a:prstGeom prst="roundRect">
            <a:avLst/>
          </a:prstGeom>
          <a:solidFill>
            <a:schemeClr val="bg1">
              <a:lumMod val="9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3" name="CuadroTexto 42">
            <a:extLst>
              <a:ext uri="{FF2B5EF4-FFF2-40B4-BE49-F238E27FC236}">
                <a16:creationId xmlns:a16="http://schemas.microsoft.com/office/drawing/2014/main" xmlns="" id="{7F899546-A833-4F36-8D8E-FC4A6F86BF25}"/>
              </a:ext>
            </a:extLst>
          </p:cNvPr>
          <p:cNvSpPr txBox="1"/>
          <p:nvPr/>
        </p:nvSpPr>
        <p:spPr>
          <a:xfrm>
            <a:off x="4866340" y="4138355"/>
            <a:ext cx="1704844" cy="369332"/>
          </a:xfrm>
          <a:prstGeom prst="rect">
            <a:avLst/>
          </a:prstGeom>
          <a:noFill/>
        </p:spPr>
        <p:txBody>
          <a:bodyPr wrap="square" rtlCol="0">
            <a:spAutoFit/>
          </a:bodyPr>
          <a:lstStyle/>
          <a:p>
            <a:r>
              <a:rPr lang="es-ES" dirty="0"/>
              <a:t>Visualización</a:t>
            </a:r>
          </a:p>
        </p:txBody>
      </p:sp>
      <p:pic>
        <p:nvPicPr>
          <p:cNvPr id="15380" name="Picture 20" descr="ELK Stack Tutorial - Getting Started With ELK Stack | Edureka">
            <a:extLst>
              <a:ext uri="{FF2B5EF4-FFF2-40B4-BE49-F238E27FC236}">
                <a16:creationId xmlns:a16="http://schemas.microsoft.com/office/drawing/2014/main" xmlns="" id="{DD897998-CAA0-46E5-9430-415C1AE4AB0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89182" y="4524915"/>
            <a:ext cx="2394788" cy="1723603"/>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ector recto 18"/>
          <p:cNvCxnSpPr/>
          <p:nvPr/>
        </p:nvCxnSpPr>
        <p:spPr>
          <a:xfrm>
            <a:off x="1475656" y="692696"/>
            <a:ext cx="1548072"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
        <p:nvSpPr>
          <p:cNvPr id="21" name="1 Título"/>
          <p:cNvSpPr txBox="1">
            <a:spLocks/>
          </p:cNvSpPr>
          <p:nvPr/>
        </p:nvSpPr>
        <p:spPr>
          <a:xfrm>
            <a:off x="31965" y="44624"/>
            <a:ext cx="8883918" cy="504056"/>
          </a:xfrm>
          <a:prstGeom prst="rect">
            <a:avLst/>
          </a:prstGeom>
          <a:ln>
            <a:noFill/>
          </a:ln>
        </p:spPr>
        <p:txBody>
          <a:bodyPr vert="horz" anchor="ctr">
            <a:normAutofit fontScale="975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sz="2400" dirty="0">
                <a:solidFill>
                  <a:srgbClr val="76B6D6"/>
                </a:solidFill>
              </a:rPr>
              <a:t>Desarrollo del </a:t>
            </a:r>
            <a:r>
              <a:rPr lang="es-ES_tradnl" sz="2400" dirty="0" smtClean="0">
                <a:solidFill>
                  <a:srgbClr val="76B6D6"/>
                </a:solidFill>
              </a:rPr>
              <a:t>proyecto 				</a:t>
            </a:r>
            <a:r>
              <a:rPr lang="es-ES_tradnl" sz="2400" dirty="0" smtClean="0">
                <a:solidFill>
                  <a:srgbClr val="76B6D6"/>
                </a:solidFill>
              </a:rPr>
              <a:t>ARQUITECTURA</a:t>
            </a:r>
            <a:endParaRPr lang="es-ES" sz="2400" dirty="0">
              <a:solidFill>
                <a:srgbClr val="76B6D6"/>
              </a:solidFill>
            </a:endParaRPr>
          </a:p>
        </p:txBody>
      </p:sp>
    </p:spTree>
    <p:extLst>
      <p:ext uri="{BB962C8B-B14F-4D97-AF65-F5344CB8AC3E}">
        <p14:creationId xmlns:p14="http://schemas.microsoft.com/office/powerpoint/2010/main" val="35545391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Objeto" hidden="1"/>
          <p:cNvGraphicFramePr>
            <a:graphicFrameLocks noChangeAspect="1"/>
          </p:cNvGraphicFramePr>
          <p:nvPr>
            <p:custDataLst>
              <p:tags r:id="rId2"/>
            </p:custDataLst>
            <p:extLst>
              <p:ext uri="{D42A27DB-BD31-4B8C-83A1-F6EECF244321}">
                <p14:modId xmlns:p14="http://schemas.microsoft.com/office/powerpoint/2010/main" val="34923491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76" name="Diapositiva de think-cell" r:id="rId5" imgW="270" imgH="270" progId="TCLayout.ActiveDocument.1">
                  <p:embed/>
                </p:oleObj>
              </mc:Choice>
              <mc:Fallback>
                <p:oleObj name="Diapositiva de think-cell" r:id="rId5" imgW="270" imgH="270" progId="TCLayout.ActiveDocument.1">
                  <p:embed/>
                  <p:pic>
                    <p:nvPicPr>
                      <p:cNvPr id="2" name="1 Objeto"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1 Título"/>
          <p:cNvSpPr txBox="1">
            <a:spLocks/>
          </p:cNvSpPr>
          <p:nvPr/>
        </p:nvSpPr>
        <p:spPr>
          <a:xfrm>
            <a:off x="31552" y="44624"/>
            <a:ext cx="8883918" cy="504056"/>
          </a:xfrm>
          <a:prstGeom prst="rect">
            <a:avLst/>
          </a:prstGeom>
        </p:spPr>
        <p:txBody>
          <a:bodyPr vert="horz" anchor="ctr">
            <a:normAutofit fontScale="975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sz="2400" dirty="0">
                <a:solidFill>
                  <a:srgbClr val="76B6D6"/>
                </a:solidFill>
              </a:rPr>
              <a:t>Desarrollo del </a:t>
            </a:r>
            <a:r>
              <a:rPr lang="es-ES_tradnl" sz="2400" dirty="0" smtClean="0">
                <a:solidFill>
                  <a:srgbClr val="76B6D6"/>
                </a:solidFill>
              </a:rPr>
              <a:t>proyecto. Punto 3 metodología CRISP-DM</a:t>
            </a:r>
            <a:endParaRPr lang="es-ES" sz="2400" dirty="0">
              <a:solidFill>
                <a:srgbClr val="76B6D6"/>
              </a:solidFill>
            </a:endParaRPr>
          </a:p>
        </p:txBody>
      </p:sp>
      <p:sp>
        <p:nvSpPr>
          <p:cNvPr id="8" name="2 Marcador de contenido"/>
          <p:cNvSpPr txBox="1">
            <a:spLocks/>
          </p:cNvSpPr>
          <p:nvPr/>
        </p:nvSpPr>
        <p:spPr>
          <a:xfrm>
            <a:off x="143453" y="764704"/>
            <a:ext cx="5355523" cy="288032"/>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Preparación de los </a:t>
            </a:r>
            <a:r>
              <a:rPr lang="es-ES_tradnl" sz="1200" dirty="0" err="1">
                <a:latin typeface="+mj-lt"/>
              </a:rPr>
              <a:t>dataset</a:t>
            </a:r>
            <a:r>
              <a:rPr lang="es-ES_tradnl" sz="1200" dirty="0">
                <a:latin typeface="+mj-lt"/>
              </a:rPr>
              <a:t>  con </a:t>
            </a:r>
            <a:r>
              <a:rPr lang="es-ES_tradnl" sz="1200" b="1" dirty="0" err="1">
                <a:latin typeface="+mj-lt"/>
              </a:rPr>
              <a:t>phyton</a:t>
            </a:r>
            <a:r>
              <a:rPr lang="es-ES_tradnl" sz="1200" dirty="0">
                <a:latin typeface="+mj-lt"/>
              </a:rPr>
              <a:t>:  </a:t>
            </a:r>
          </a:p>
        </p:txBody>
      </p:sp>
      <p:grpSp>
        <p:nvGrpSpPr>
          <p:cNvPr id="3" name="2 Grupo"/>
          <p:cNvGrpSpPr/>
          <p:nvPr/>
        </p:nvGrpSpPr>
        <p:grpSpPr>
          <a:xfrm>
            <a:off x="3635896" y="1196752"/>
            <a:ext cx="5324222" cy="2589530"/>
            <a:chOff x="3563888" y="1268760"/>
            <a:chExt cx="5396230" cy="2589530"/>
          </a:xfrm>
        </p:grpSpPr>
        <p:pic>
          <p:nvPicPr>
            <p:cNvPr id="14" name="13 Imagen"/>
            <p:cNvPicPr/>
            <p:nvPr/>
          </p:nvPicPr>
          <p:blipFill>
            <a:blip r:embed="rId7"/>
            <a:stretch>
              <a:fillRect/>
            </a:stretch>
          </p:blipFill>
          <p:spPr>
            <a:xfrm>
              <a:off x="3563888" y="1268760"/>
              <a:ext cx="5396230" cy="2589530"/>
            </a:xfrm>
            <a:prstGeom prst="rect">
              <a:avLst/>
            </a:prstGeom>
          </p:spPr>
        </p:pic>
        <p:pic>
          <p:nvPicPr>
            <p:cNvPr id="8194"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72400" y="1366850"/>
              <a:ext cx="471539" cy="4518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1" name="2 Marcador de contenido"/>
          <p:cNvSpPr txBox="1">
            <a:spLocks/>
          </p:cNvSpPr>
          <p:nvPr/>
        </p:nvSpPr>
        <p:spPr>
          <a:xfrm>
            <a:off x="179511" y="1196752"/>
            <a:ext cx="3168351" cy="792088"/>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Los datos originales hay que tratarlos para calcular el valor del Índice de calidad del aire ( ICA) de cada contaminante en cada estación de medida.</a:t>
            </a:r>
            <a:endParaRPr lang="es-ES" sz="1200" dirty="0">
              <a:latin typeface="+mj-lt"/>
            </a:endParaRPr>
          </a:p>
          <a:p>
            <a:pPr>
              <a:buClr>
                <a:schemeClr val="accent2">
                  <a:lumMod val="75000"/>
                </a:schemeClr>
              </a:buClr>
            </a:pPr>
            <a:endParaRPr lang="es-ES_tradnl" sz="1200" dirty="0">
              <a:latin typeface="+mj-lt"/>
              <a:cs typeface="Calibri" panose="020F0502020204030204" pitchFamily="34" charset="0"/>
            </a:endParaRPr>
          </a:p>
        </p:txBody>
      </p:sp>
      <p:sp>
        <p:nvSpPr>
          <p:cNvPr id="15" name="2 Marcador de contenido"/>
          <p:cNvSpPr txBox="1">
            <a:spLocks/>
          </p:cNvSpPr>
          <p:nvPr/>
        </p:nvSpPr>
        <p:spPr>
          <a:xfrm>
            <a:off x="143453" y="3789040"/>
            <a:ext cx="3347863" cy="430669"/>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El pre-procesamiento y análisis lo realizamos con </a:t>
            </a:r>
            <a:r>
              <a:rPr lang="es-ES_tradnl" sz="1200" b="1" dirty="0" err="1">
                <a:latin typeface="+mj-lt"/>
              </a:rPr>
              <a:t>colab</a:t>
            </a:r>
            <a:r>
              <a:rPr lang="es-ES_tradnl" sz="1200" b="1" dirty="0">
                <a:latin typeface="+mj-lt"/>
              </a:rPr>
              <a:t> de google </a:t>
            </a:r>
            <a:r>
              <a:rPr lang="es-ES_tradnl" sz="1200" dirty="0">
                <a:latin typeface="+mj-lt"/>
              </a:rPr>
              <a:t>y</a:t>
            </a:r>
            <a:r>
              <a:rPr lang="es-ES_tradnl" sz="1200" b="1" dirty="0">
                <a:latin typeface="+mj-lt"/>
              </a:rPr>
              <a:t> </a:t>
            </a:r>
            <a:r>
              <a:rPr lang="es-ES_tradnl" sz="1200" b="1" dirty="0" err="1">
                <a:latin typeface="+mj-lt"/>
              </a:rPr>
              <a:t>jupyter</a:t>
            </a:r>
            <a:r>
              <a:rPr lang="es-ES_tradnl" sz="1200" b="1" dirty="0">
                <a:latin typeface="+mj-lt"/>
              </a:rPr>
              <a:t> notebook</a:t>
            </a:r>
            <a:r>
              <a:rPr lang="es-ES_tradnl" sz="1200" dirty="0">
                <a:latin typeface="+mj-lt"/>
              </a:rPr>
              <a:t>:  </a:t>
            </a:r>
          </a:p>
        </p:txBody>
      </p:sp>
      <p:pic>
        <p:nvPicPr>
          <p:cNvPr id="16" name="15 Imagen"/>
          <p:cNvPicPr/>
          <p:nvPr/>
        </p:nvPicPr>
        <p:blipFill>
          <a:blip r:embed="rId9"/>
          <a:stretch>
            <a:fillRect/>
          </a:stretch>
        </p:blipFill>
        <p:spPr>
          <a:xfrm>
            <a:off x="179512" y="4653136"/>
            <a:ext cx="3384376" cy="1512168"/>
          </a:xfrm>
          <a:prstGeom prst="rect">
            <a:avLst/>
          </a:prstGeom>
        </p:spPr>
      </p:pic>
      <p:pic>
        <p:nvPicPr>
          <p:cNvPr id="8195"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117924" y="4219709"/>
            <a:ext cx="445964" cy="4299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7223" y="4257278"/>
            <a:ext cx="2895600"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2 Marcador de contenido"/>
          <p:cNvSpPr txBox="1">
            <a:spLocks/>
          </p:cNvSpPr>
          <p:nvPr/>
        </p:nvSpPr>
        <p:spPr>
          <a:xfrm>
            <a:off x="3914800" y="3912043"/>
            <a:ext cx="3825552" cy="669085"/>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Analizamos las variables de calidad del aire, las </a:t>
            </a:r>
            <a:r>
              <a:rPr lang="es-ES_tradnl" sz="1200" dirty="0" err="1">
                <a:latin typeface="+mj-lt"/>
              </a:rPr>
              <a:t>metereológicas</a:t>
            </a:r>
            <a:r>
              <a:rPr lang="es-ES_tradnl" sz="1200" dirty="0">
                <a:latin typeface="+mj-lt"/>
              </a:rPr>
              <a:t> y el Índice de Calidad del Aire (ICA)</a:t>
            </a:r>
            <a:endParaRPr lang="es-ES" sz="1200" dirty="0">
              <a:latin typeface="+mj-lt"/>
            </a:endParaRPr>
          </a:p>
          <a:p>
            <a:pPr>
              <a:buClr>
                <a:schemeClr val="accent2">
                  <a:lumMod val="75000"/>
                </a:schemeClr>
              </a:buClr>
            </a:pPr>
            <a:endParaRPr lang="es-ES_tradnl" sz="1200" dirty="0">
              <a:latin typeface="+mj-lt"/>
              <a:cs typeface="Calibri" panose="020F0502020204030204" pitchFamily="34" charset="0"/>
            </a:endParaRPr>
          </a:p>
        </p:txBody>
      </p:sp>
      <p:pic>
        <p:nvPicPr>
          <p:cNvPr id="21" name="20 Imagen"/>
          <p:cNvPicPr/>
          <p:nvPr/>
        </p:nvPicPr>
        <p:blipFill>
          <a:blip r:embed="rId12"/>
          <a:stretch>
            <a:fillRect/>
          </a:stretch>
        </p:blipFill>
        <p:spPr>
          <a:xfrm>
            <a:off x="6293653" y="4437112"/>
            <a:ext cx="2666465" cy="1097421"/>
          </a:xfrm>
          <a:prstGeom prst="rect">
            <a:avLst/>
          </a:prstGeom>
        </p:spPr>
      </p:pic>
      <p:pic>
        <p:nvPicPr>
          <p:cNvPr id="22" name="21 Imagen"/>
          <p:cNvPicPr/>
          <p:nvPr/>
        </p:nvPicPr>
        <p:blipFill>
          <a:blip r:embed="rId13"/>
          <a:stretch>
            <a:fillRect/>
          </a:stretch>
        </p:blipFill>
        <p:spPr>
          <a:xfrm>
            <a:off x="3845381" y="4509120"/>
            <a:ext cx="2448272" cy="947010"/>
          </a:xfrm>
          <a:prstGeom prst="rect">
            <a:avLst/>
          </a:prstGeom>
        </p:spPr>
      </p:pic>
      <p:pic>
        <p:nvPicPr>
          <p:cNvPr id="24" name="23 Imagen"/>
          <p:cNvPicPr/>
          <p:nvPr/>
        </p:nvPicPr>
        <p:blipFill>
          <a:blip r:embed="rId14"/>
          <a:stretch>
            <a:fillRect/>
          </a:stretch>
        </p:blipFill>
        <p:spPr>
          <a:xfrm>
            <a:off x="4644008" y="5632680"/>
            <a:ext cx="2880320" cy="1065247"/>
          </a:xfrm>
          <a:prstGeom prst="rect">
            <a:avLst/>
          </a:prstGeom>
        </p:spPr>
      </p:pic>
      <p:cxnSp>
        <p:nvCxnSpPr>
          <p:cNvPr id="19" name="Conector recto 18"/>
          <p:cNvCxnSpPr/>
          <p:nvPr/>
        </p:nvCxnSpPr>
        <p:spPr>
          <a:xfrm>
            <a:off x="2123728" y="692696"/>
            <a:ext cx="1548072"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55213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19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19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1" grpId="0"/>
      <p:bldP spid="15" grpId="0" animBg="1"/>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Objeto" hidden="1"/>
          <p:cNvGraphicFramePr>
            <a:graphicFrameLocks noChangeAspect="1"/>
          </p:cNvGraphicFramePr>
          <p:nvPr>
            <p:custDataLst>
              <p:tags r:id="rId2"/>
            </p:custDataLst>
            <p:extLst>
              <p:ext uri="{D42A27DB-BD31-4B8C-83A1-F6EECF244321}">
                <p14:modId xmlns:p14="http://schemas.microsoft.com/office/powerpoint/2010/main" val="35088328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200" name="Diapositiva de think-cell" r:id="rId5" imgW="270" imgH="270" progId="TCLayout.ActiveDocument.1">
                  <p:embed/>
                </p:oleObj>
              </mc:Choice>
              <mc:Fallback>
                <p:oleObj name="Diapositiva de think-cell" r:id="rId5" imgW="270" imgH="270" progId="TCLayout.ActiveDocument.1">
                  <p:embed/>
                  <p:pic>
                    <p:nvPicPr>
                      <p:cNvPr id="2" name="1 Objeto"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1 Título"/>
          <p:cNvSpPr txBox="1">
            <a:spLocks/>
          </p:cNvSpPr>
          <p:nvPr/>
        </p:nvSpPr>
        <p:spPr>
          <a:xfrm>
            <a:off x="29298" y="44624"/>
            <a:ext cx="8883918" cy="504056"/>
          </a:xfrm>
          <a:prstGeom prst="rect">
            <a:avLst/>
          </a:prstGeom>
        </p:spPr>
        <p:txBody>
          <a:bodyPr vert="horz" anchor="ctr">
            <a:normAutofit fontScale="975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sz="2400" dirty="0">
                <a:solidFill>
                  <a:srgbClr val="76B6D6"/>
                </a:solidFill>
              </a:rPr>
              <a:t>Desarrollo del proyecto. Punto 4 metodología CRISP-DM. MODELADO</a:t>
            </a:r>
            <a:endParaRPr lang="es-ES" sz="2400" dirty="0">
              <a:solidFill>
                <a:srgbClr val="76B6D6"/>
              </a:solidFill>
            </a:endParaRPr>
          </a:p>
        </p:txBody>
      </p:sp>
      <p:sp>
        <p:nvSpPr>
          <p:cNvPr id="8" name="2 Marcador de contenido"/>
          <p:cNvSpPr txBox="1">
            <a:spLocks/>
          </p:cNvSpPr>
          <p:nvPr/>
        </p:nvSpPr>
        <p:spPr>
          <a:xfrm>
            <a:off x="143453" y="764704"/>
            <a:ext cx="7740915" cy="432048"/>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Preparación de los datos para el modelado, normalización de las variables y del índice de calidad de aire ( ICA) que será nuestra variable a predecir. Observamos los datos atípicos y la matriz de correlaciones.</a:t>
            </a:r>
          </a:p>
        </p:txBody>
      </p:sp>
      <p:pic>
        <p:nvPicPr>
          <p:cNvPr id="17" name="16 Imagen"/>
          <p:cNvPicPr/>
          <p:nvPr/>
        </p:nvPicPr>
        <p:blipFill>
          <a:blip r:embed="rId7"/>
          <a:stretch>
            <a:fillRect/>
          </a:stretch>
        </p:blipFill>
        <p:spPr>
          <a:xfrm>
            <a:off x="323528" y="1399805"/>
            <a:ext cx="2664296" cy="1381123"/>
          </a:xfrm>
          <a:prstGeom prst="rect">
            <a:avLst/>
          </a:prstGeom>
        </p:spPr>
      </p:pic>
      <p:pic>
        <p:nvPicPr>
          <p:cNvPr id="18" name="17 Imagen"/>
          <p:cNvPicPr/>
          <p:nvPr/>
        </p:nvPicPr>
        <p:blipFill>
          <a:blip r:embed="rId8"/>
          <a:stretch>
            <a:fillRect/>
          </a:stretch>
        </p:blipFill>
        <p:spPr>
          <a:xfrm>
            <a:off x="3491880" y="1399805"/>
            <a:ext cx="2448272" cy="1523827"/>
          </a:xfrm>
          <a:prstGeom prst="rect">
            <a:avLst/>
          </a:prstGeom>
        </p:spPr>
      </p:pic>
      <p:pic>
        <p:nvPicPr>
          <p:cNvPr id="19" name="18 Imagen"/>
          <p:cNvPicPr/>
          <p:nvPr/>
        </p:nvPicPr>
        <p:blipFill>
          <a:blip r:embed="rId9"/>
          <a:stretch>
            <a:fillRect/>
          </a:stretch>
        </p:blipFill>
        <p:spPr>
          <a:xfrm>
            <a:off x="6172150" y="1329109"/>
            <a:ext cx="1712218" cy="1592993"/>
          </a:xfrm>
          <a:prstGeom prst="rect">
            <a:avLst/>
          </a:prstGeom>
        </p:spPr>
      </p:pic>
      <p:sp>
        <p:nvSpPr>
          <p:cNvPr id="23" name="2 Marcador de contenido"/>
          <p:cNvSpPr txBox="1">
            <a:spLocks/>
          </p:cNvSpPr>
          <p:nvPr/>
        </p:nvSpPr>
        <p:spPr>
          <a:xfrm>
            <a:off x="103483" y="2996952"/>
            <a:ext cx="7740915" cy="432048"/>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Preparamos el </a:t>
            </a:r>
            <a:r>
              <a:rPr lang="es-ES_tradnl" sz="1200" dirty="0" err="1">
                <a:latin typeface="+mj-lt"/>
              </a:rPr>
              <a:t>dataframe</a:t>
            </a:r>
            <a:r>
              <a:rPr lang="es-ES_tradnl" sz="1200" dirty="0">
                <a:latin typeface="+mj-lt"/>
              </a:rPr>
              <a:t> para estudiar con los algoritmos:</a:t>
            </a:r>
          </a:p>
        </p:txBody>
      </p:sp>
      <p:sp>
        <p:nvSpPr>
          <p:cNvPr id="27" name="2 Marcador de contenido"/>
          <p:cNvSpPr txBox="1">
            <a:spLocks/>
          </p:cNvSpPr>
          <p:nvPr/>
        </p:nvSpPr>
        <p:spPr>
          <a:xfrm>
            <a:off x="323528" y="3501008"/>
            <a:ext cx="4057531" cy="504056"/>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Creamos el Índice de calidad del aire binario (0/1) para aplicar los modelos </a:t>
            </a:r>
            <a:endParaRPr lang="es-ES" sz="1200" dirty="0">
              <a:latin typeface="+mj-lt"/>
            </a:endParaRPr>
          </a:p>
          <a:p>
            <a:pPr>
              <a:buClr>
                <a:schemeClr val="accent2">
                  <a:lumMod val="75000"/>
                </a:schemeClr>
              </a:buClr>
            </a:pPr>
            <a:endParaRPr lang="es-ES_tradnl" sz="1200" dirty="0">
              <a:latin typeface="+mj-lt"/>
              <a:cs typeface="Calibri" panose="020F0502020204030204" pitchFamily="34" charset="0"/>
            </a:endParaRPr>
          </a:p>
        </p:txBody>
      </p:sp>
      <p:pic>
        <p:nvPicPr>
          <p:cNvPr id="28" name="27 Imagen"/>
          <p:cNvPicPr/>
          <p:nvPr/>
        </p:nvPicPr>
        <p:blipFill>
          <a:blip r:embed="rId10"/>
          <a:stretch>
            <a:fillRect/>
          </a:stretch>
        </p:blipFill>
        <p:spPr>
          <a:xfrm>
            <a:off x="1403648" y="4149080"/>
            <a:ext cx="5396230" cy="2573655"/>
          </a:xfrm>
          <a:prstGeom prst="rect">
            <a:avLst/>
          </a:prstGeom>
        </p:spPr>
      </p:pic>
      <p:cxnSp>
        <p:nvCxnSpPr>
          <p:cNvPr id="12" name="Conector recto 11"/>
          <p:cNvCxnSpPr/>
          <p:nvPr/>
        </p:nvCxnSpPr>
        <p:spPr>
          <a:xfrm>
            <a:off x="2123728" y="692696"/>
            <a:ext cx="1548072"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0473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23" grpId="0" animBg="1"/>
      <p:bldP spid="27"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BDMQdeN_EOi7Av5Dm1qxi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BDMQdeN_EOi7Av5Dm1qx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BDMQdeN_EOi7Av5Dm1qx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BDMQdeN_EOi7Av5Dm1qxi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F3mLWH5PBngEbJ0Z.PoyL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IPKBCewr4r.IkVhg4uvLX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F3mLWH5PBngEbJ0Z.PoyL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BDMQdeN_EOi7Av5Dm1qxi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ujo">
  <a:themeElements>
    <a:clrScheme name="Personalizado 3">
      <a:dk1>
        <a:sysClr val="windowText" lastClr="000000"/>
      </a:dk1>
      <a:lt1>
        <a:sysClr val="window" lastClr="FFFFFF"/>
      </a:lt1>
      <a:dk2>
        <a:srgbClr val="008000"/>
      </a:dk2>
      <a:lt2>
        <a:srgbClr val="B0DFA0"/>
      </a:lt2>
      <a:accent1>
        <a:srgbClr val="B0DFA0"/>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ujo">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ujo">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Diseño personalizado">
  <a:themeElements>
    <a:clrScheme name="Personalizado 3">
      <a:dk1>
        <a:sysClr val="windowText" lastClr="000000"/>
      </a:dk1>
      <a:lt1>
        <a:sysClr val="window" lastClr="FFFFFF"/>
      </a:lt1>
      <a:dk2>
        <a:srgbClr val="008000"/>
      </a:dk2>
      <a:lt2>
        <a:srgbClr val="B0DFA0"/>
      </a:lt2>
      <a:accent1>
        <a:srgbClr val="B0DFA0"/>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647</TotalTime>
  <Words>1187</Words>
  <Application>Microsoft Macintosh PowerPoint</Application>
  <PresentationFormat>Presentación en pantalla (4:3)</PresentationFormat>
  <Paragraphs>134</Paragraphs>
  <Slides>17</Slides>
  <Notes>13</Notes>
  <HiddenSlides>0</HiddenSlides>
  <MMClips>0</MMClips>
  <ScaleCrop>false</ScaleCrop>
  <HeadingPairs>
    <vt:vector size="6" baseType="variant">
      <vt:variant>
        <vt:lpstr>Tema</vt:lpstr>
      </vt:variant>
      <vt:variant>
        <vt:i4>2</vt:i4>
      </vt:variant>
      <vt:variant>
        <vt:lpstr>Servidores OLE incrustados</vt:lpstr>
      </vt:variant>
      <vt:variant>
        <vt:i4>1</vt:i4>
      </vt:variant>
      <vt:variant>
        <vt:lpstr>Títulos de diapositiva</vt:lpstr>
      </vt:variant>
      <vt:variant>
        <vt:i4>17</vt:i4>
      </vt:variant>
    </vt:vector>
  </HeadingPairs>
  <TitlesOfParts>
    <vt:vector size="20" baseType="lpstr">
      <vt:lpstr>Flujo</vt:lpstr>
      <vt:lpstr>Diseño personalizado</vt:lpstr>
      <vt:lpstr>Diapositiva de think-cell</vt:lpstr>
      <vt:lpstr>Presentación de PowerPoint</vt:lpstr>
      <vt:lpstr>Presentación de PowerPoint</vt:lpstr>
      <vt:lpstr>Objetivos y conclusión del análisis</vt:lpstr>
      <vt:lpstr>Fuentes de datos: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Visualización</vt:lpstr>
      <vt:lpstr>Visualización</vt:lpstr>
      <vt:lpstr>Presentación de PowerPoint</vt:lpstr>
      <vt:lpstr>Conclusiones y estudio posterior:</vt:lpstr>
      <vt:lpstr>En recuerdo a todas las personas afectas directa o indirectamente por la covid-19.  </vt:lpstr>
    </vt:vector>
  </TitlesOfParts>
  <Company>ORANGE FT Group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Calidad del aire en la Comunidad de Madrid</dc:title>
  <dc:creator>VARA  ALONSO, SUSANA</dc:creator>
  <cp:lastModifiedBy>Walter Ronceros Navajo</cp:lastModifiedBy>
  <cp:revision>54</cp:revision>
  <dcterms:created xsi:type="dcterms:W3CDTF">2020-07-19T14:33:05Z</dcterms:created>
  <dcterms:modified xsi:type="dcterms:W3CDTF">2020-07-21T17:42:01Z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36020b0-6d69-48c1-9bb5-c586c1062b70_Enabled">
    <vt:lpwstr>True</vt:lpwstr>
  </property>
  <property fmtid="{D5CDD505-2E9C-101B-9397-08002B2CF9AE}" pid="3" name="MSIP_Label_236020b0-6d69-48c1-9bb5-c586c1062b70_SiteId">
    <vt:lpwstr>cf36141c-ddd7-45a7-b073-111f66d0b30c</vt:lpwstr>
  </property>
  <property fmtid="{D5CDD505-2E9C-101B-9397-08002B2CF9AE}" pid="4" name="MSIP_Label_236020b0-6d69-48c1-9bb5-c586c1062b70_Owner">
    <vt:lpwstr>a.gallardo.rivilla@avanade.com</vt:lpwstr>
  </property>
  <property fmtid="{D5CDD505-2E9C-101B-9397-08002B2CF9AE}" pid="5" name="MSIP_Label_236020b0-6d69-48c1-9bb5-c586c1062b70_SetDate">
    <vt:lpwstr>2020-07-20T07:31:10.5412364Z</vt:lpwstr>
  </property>
  <property fmtid="{D5CDD505-2E9C-101B-9397-08002B2CF9AE}" pid="6" name="MSIP_Label_236020b0-6d69-48c1-9bb5-c586c1062b70_Name">
    <vt:lpwstr>Confidential</vt:lpwstr>
  </property>
  <property fmtid="{D5CDD505-2E9C-101B-9397-08002B2CF9AE}" pid="7" name="MSIP_Label_236020b0-6d69-48c1-9bb5-c586c1062b70_Application">
    <vt:lpwstr>Microsoft Azure Information Protection</vt:lpwstr>
  </property>
  <property fmtid="{D5CDD505-2E9C-101B-9397-08002B2CF9AE}" pid="8" name="MSIP_Label_236020b0-6d69-48c1-9bb5-c586c1062b70_ActionId">
    <vt:lpwstr>daf6f25d-7597-421b-bd94-2f2813aef4a6</vt:lpwstr>
  </property>
  <property fmtid="{D5CDD505-2E9C-101B-9397-08002B2CF9AE}" pid="9" name="MSIP_Label_236020b0-6d69-48c1-9bb5-c586c1062b70_Extended_MSFT_Method">
    <vt:lpwstr>Automatic</vt:lpwstr>
  </property>
  <property fmtid="{D5CDD505-2E9C-101B-9397-08002B2CF9AE}" pid="10" name="MSIP_Label_5fae8262-b78e-4366-8929-a5d6aac95320_Enabled">
    <vt:lpwstr>True</vt:lpwstr>
  </property>
  <property fmtid="{D5CDD505-2E9C-101B-9397-08002B2CF9AE}" pid="11" name="MSIP_Label_5fae8262-b78e-4366-8929-a5d6aac95320_SiteId">
    <vt:lpwstr>cf36141c-ddd7-45a7-b073-111f66d0b30c</vt:lpwstr>
  </property>
  <property fmtid="{D5CDD505-2E9C-101B-9397-08002B2CF9AE}" pid="12" name="MSIP_Label_5fae8262-b78e-4366-8929-a5d6aac95320_Owner">
    <vt:lpwstr>a.gallardo.rivilla@avanade.com</vt:lpwstr>
  </property>
  <property fmtid="{D5CDD505-2E9C-101B-9397-08002B2CF9AE}" pid="13" name="MSIP_Label_5fae8262-b78e-4366-8929-a5d6aac95320_SetDate">
    <vt:lpwstr>2020-07-20T07:31:10.5412364Z</vt:lpwstr>
  </property>
  <property fmtid="{D5CDD505-2E9C-101B-9397-08002B2CF9AE}" pid="14" name="MSIP_Label_5fae8262-b78e-4366-8929-a5d6aac95320_Name">
    <vt:lpwstr>Recipients Have Full Control</vt:lpwstr>
  </property>
  <property fmtid="{D5CDD505-2E9C-101B-9397-08002B2CF9AE}" pid="15" name="MSIP_Label_5fae8262-b78e-4366-8929-a5d6aac95320_Application">
    <vt:lpwstr>Microsoft Azure Information Protection</vt:lpwstr>
  </property>
  <property fmtid="{D5CDD505-2E9C-101B-9397-08002B2CF9AE}" pid="16" name="MSIP_Label_5fae8262-b78e-4366-8929-a5d6aac95320_ActionId">
    <vt:lpwstr>daf6f25d-7597-421b-bd94-2f2813aef4a6</vt:lpwstr>
  </property>
  <property fmtid="{D5CDD505-2E9C-101B-9397-08002B2CF9AE}" pid="17" name="MSIP_Label_5fae8262-b78e-4366-8929-a5d6aac95320_Parent">
    <vt:lpwstr>236020b0-6d69-48c1-9bb5-c586c1062b70</vt:lpwstr>
  </property>
  <property fmtid="{D5CDD505-2E9C-101B-9397-08002B2CF9AE}" pid="18" name="MSIP_Label_5fae8262-b78e-4366-8929-a5d6aac95320_Extended_MSFT_Method">
    <vt:lpwstr>Automatic</vt:lpwstr>
  </property>
  <property fmtid="{D5CDD505-2E9C-101B-9397-08002B2CF9AE}" pid="19" name="Sensitivity">
    <vt:lpwstr>Confidential Recipients Have Full Control</vt:lpwstr>
  </property>
</Properties>
</file>